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41"/>
  </p:notesMasterIdLst>
  <p:sldIdLst>
    <p:sldId id="256" r:id="rId5"/>
    <p:sldId id="324" r:id="rId6"/>
    <p:sldId id="342" r:id="rId7"/>
    <p:sldId id="344" r:id="rId8"/>
    <p:sldId id="284" r:id="rId9"/>
    <p:sldId id="346" r:id="rId10"/>
    <p:sldId id="337" r:id="rId11"/>
    <p:sldId id="348" r:id="rId12"/>
    <p:sldId id="347" r:id="rId13"/>
    <p:sldId id="345" r:id="rId14"/>
    <p:sldId id="335" r:id="rId15"/>
    <p:sldId id="349" r:id="rId16"/>
    <p:sldId id="327" r:id="rId17"/>
    <p:sldId id="340" r:id="rId18"/>
    <p:sldId id="350" r:id="rId19"/>
    <p:sldId id="336" r:id="rId20"/>
    <p:sldId id="329" r:id="rId21"/>
    <p:sldId id="352" r:id="rId22"/>
    <p:sldId id="351" r:id="rId23"/>
    <p:sldId id="353" r:id="rId24"/>
    <p:sldId id="339" r:id="rId25"/>
    <p:sldId id="354" r:id="rId26"/>
    <p:sldId id="288" r:id="rId27"/>
    <p:sldId id="273" r:id="rId28"/>
    <p:sldId id="331" r:id="rId29"/>
    <p:sldId id="308" r:id="rId30"/>
    <p:sldId id="303" r:id="rId31"/>
    <p:sldId id="289" r:id="rId32"/>
    <p:sldId id="310" r:id="rId33"/>
    <p:sldId id="300" r:id="rId34"/>
    <p:sldId id="301" r:id="rId35"/>
    <p:sldId id="341" r:id="rId36"/>
    <p:sldId id="287" r:id="rId37"/>
    <p:sldId id="330" r:id="rId38"/>
    <p:sldId id="285" r:id="rId39"/>
    <p:sldId id="333" r:id="rId40"/>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542" autoAdjust="0"/>
  </p:normalViewPr>
  <p:slideViewPr>
    <p:cSldViewPr>
      <p:cViewPr varScale="1">
        <p:scale>
          <a:sx n="74" d="100"/>
          <a:sy n="74" d="100"/>
        </p:scale>
        <p:origin x="132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CDACC-6374-4243-A5F5-F4E917BB19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F074CC4-6F13-4371-8B13-F810B85E9E14}">
      <dgm:prSet phldrT="[Text]"/>
      <dgm:spPr/>
      <dgm:t>
        <a:bodyPr/>
        <a:lstStyle/>
        <a:p>
          <a:r>
            <a:rPr lang="en-US" dirty="0">
              <a:solidFill>
                <a:schemeClr val="tx1"/>
              </a:solidFill>
            </a:rPr>
            <a:t>APIE</a:t>
          </a:r>
        </a:p>
      </dgm:t>
    </dgm:pt>
    <dgm:pt modelId="{3D511606-24B9-4BBE-AC6A-D5F4A63F6FE1}" type="parTrans" cxnId="{D876D789-842F-43AD-964E-5377A9F099AC}">
      <dgm:prSet/>
      <dgm:spPr/>
      <dgm:t>
        <a:bodyPr/>
        <a:lstStyle/>
        <a:p>
          <a:endParaRPr lang="en-US">
            <a:solidFill>
              <a:schemeClr val="tx1"/>
            </a:solidFill>
          </a:endParaRPr>
        </a:p>
      </dgm:t>
    </dgm:pt>
    <dgm:pt modelId="{3342EE89-F068-49E3-9E1C-8DE686AFDF93}" type="sibTrans" cxnId="{D876D789-842F-43AD-964E-5377A9F099AC}">
      <dgm:prSet/>
      <dgm:spPr/>
      <dgm:t>
        <a:bodyPr/>
        <a:lstStyle/>
        <a:p>
          <a:endParaRPr lang="en-US">
            <a:solidFill>
              <a:schemeClr val="tx1"/>
            </a:solidFill>
          </a:endParaRPr>
        </a:p>
      </dgm:t>
    </dgm:pt>
    <dgm:pt modelId="{9E2D4D20-7523-4EAB-851D-773616CA3AAA}">
      <dgm:prSet phldrT="[Text]"/>
      <dgm:spPr/>
      <dgm:t>
        <a:bodyPr/>
        <a:lstStyle/>
        <a:p>
          <a:r>
            <a:rPr lang="en-US" dirty="0">
              <a:solidFill>
                <a:schemeClr val="tx1"/>
              </a:solidFill>
            </a:rPr>
            <a:t>ASSESSMENT</a:t>
          </a:r>
        </a:p>
      </dgm:t>
    </dgm:pt>
    <dgm:pt modelId="{A10655BC-838C-4CF6-9C3C-CBDAD05AAA6F}" type="parTrans" cxnId="{E4E5AB2D-55D8-4654-A3DC-B543B0BA7FB9}">
      <dgm:prSet/>
      <dgm:spPr/>
      <dgm:t>
        <a:bodyPr/>
        <a:lstStyle/>
        <a:p>
          <a:endParaRPr lang="en-US">
            <a:solidFill>
              <a:schemeClr val="tx1"/>
            </a:solidFill>
          </a:endParaRPr>
        </a:p>
      </dgm:t>
    </dgm:pt>
    <dgm:pt modelId="{64913F92-9E7A-405B-9DFC-E7ABC1B1DC9F}" type="sibTrans" cxnId="{E4E5AB2D-55D8-4654-A3DC-B543B0BA7FB9}">
      <dgm:prSet/>
      <dgm:spPr/>
      <dgm:t>
        <a:bodyPr/>
        <a:lstStyle/>
        <a:p>
          <a:endParaRPr lang="en-US">
            <a:solidFill>
              <a:schemeClr val="tx1"/>
            </a:solidFill>
          </a:endParaRPr>
        </a:p>
      </dgm:t>
    </dgm:pt>
    <dgm:pt modelId="{A215BDE5-23CE-4E47-AC25-8687A4E94DFB}">
      <dgm:prSet phldrT="[Text]"/>
      <dgm:spPr/>
      <dgm:t>
        <a:bodyPr/>
        <a:lstStyle/>
        <a:p>
          <a:r>
            <a:rPr lang="en-US" dirty="0">
              <a:solidFill>
                <a:schemeClr val="tx1"/>
              </a:solidFill>
            </a:rPr>
            <a:t>PLANNING</a:t>
          </a:r>
        </a:p>
      </dgm:t>
    </dgm:pt>
    <dgm:pt modelId="{C9E22954-5824-4CE5-A24C-6A409B71FC6D}" type="parTrans" cxnId="{E6B091C5-4C0D-4E64-92E1-55B786395A93}">
      <dgm:prSet/>
      <dgm:spPr/>
      <dgm:t>
        <a:bodyPr/>
        <a:lstStyle/>
        <a:p>
          <a:endParaRPr lang="en-US">
            <a:solidFill>
              <a:schemeClr val="tx1"/>
            </a:solidFill>
          </a:endParaRPr>
        </a:p>
      </dgm:t>
    </dgm:pt>
    <dgm:pt modelId="{01583ADE-4EE6-4902-9A59-5EB3E1524123}" type="sibTrans" cxnId="{E6B091C5-4C0D-4E64-92E1-55B786395A93}">
      <dgm:prSet/>
      <dgm:spPr/>
      <dgm:t>
        <a:bodyPr/>
        <a:lstStyle/>
        <a:p>
          <a:endParaRPr lang="en-US">
            <a:solidFill>
              <a:schemeClr val="tx1"/>
            </a:solidFill>
          </a:endParaRPr>
        </a:p>
      </dgm:t>
    </dgm:pt>
    <dgm:pt modelId="{D7074F02-60A2-41D0-9FC4-A6D2B70E89D0}">
      <dgm:prSet phldrT="[Text]"/>
      <dgm:spPr/>
      <dgm:t>
        <a:bodyPr/>
        <a:lstStyle/>
        <a:p>
          <a:r>
            <a:rPr lang="en-US" dirty="0">
              <a:solidFill>
                <a:schemeClr val="tx1"/>
              </a:solidFill>
            </a:rPr>
            <a:t>IMPLEMENTATION</a:t>
          </a:r>
        </a:p>
      </dgm:t>
    </dgm:pt>
    <dgm:pt modelId="{8667A0CC-E809-4539-8993-1300FDCF557D}" type="parTrans" cxnId="{2514AD4F-A8A7-43E1-930D-A4C1B54F4C37}">
      <dgm:prSet/>
      <dgm:spPr/>
      <dgm:t>
        <a:bodyPr/>
        <a:lstStyle/>
        <a:p>
          <a:endParaRPr lang="en-US">
            <a:solidFill>
              <a:schemeClr val="tx1"/>
            </a:solidFill>
          </a:endParaRPr>
        </a:p>
      </dgm:t>
    </dgm:pt>
    <dgm:pt modelId="{B578EDE2-2FE3-4115-BA79-C93D19B3A1C4}" type="sibTrans" cxnId="{2514AD4F-A8A7-43E1-930D-A4C1B54F4C37}">
      <dgm:prSet/>
      <dgm:spPr/>
      <dgm:t>
        <a:bodyPr/>
        <a:lstStyle/>
        <a:p>
          <a:endParaRPr lang="en-US">
            <a:solidFill>
              <a:schemeClr val="tx1"/>
            </a:solidFill>
          </a:endParaRPr>
        </a:p>
      </dgm:t>
    </dgm:pt>
    <dgm:pt modelId="{98F5B6E4-432C-4FF9-A2BF-4555F6A8C977}">
      <dgm:prSet phldrT="[Text]"/>
      <dgm:spPr/>
      <dgm:t>
        <a:bodyPr/>
        <a:lstStyle/>
        <a:p>
          <a:r>
            <a:rPr lang="en-US" dirty="0">
              <a:solidFill>
                <a:schemeClr val="tx1"/>
              </a:solidFill>
            </a:rPr>
            <a:t>EVALUATION</a:t>
          </a:r>
        </a:p>
      </dgm:t>
    </dgm:pt>
    <dgm:pt modelId="{E00675E0-F5EB-41FF-8980-CAC161C4DC67}" type="parTrans" cxnId="{BD0FE58F-0858-4569-BAA3-10490AC0A1D0}">
      <dgm:prSet/>
      <dgm:spPr/>
      <dgm:t>
        <a:bodyPr/>
        <a:lstStyle/>
        <a:p>
          <a:endParaRPr lang="en-US">
            <a:solidFill>
              <a:schemeClr val="tx1"/>
            </a:solidFill>
          </a:endParaRPr>
        </a:p>
      </dgm:t>
    </dgm:pt>
    <dgm:pt modelId="{78E3C8C4-26F7-4189-9F0C-BBE8553C66AF}" type="sibTrans" cxnId="{BD0FE58F-0858-4569-BAA3-10490AC0A1D0}">
      <dgm:prSet/>
      <dgm:spPr/>
      <dgm:t>
        <a:bodyPr/>
        <a:lstStyle/>
        <a:p>
          <a:endParaRPr lang="en-US">
            <a:solidFill>
              <a:schemeClr val="tx1"/>
            </a:solidFill>
          </a:endParaRPr>
        </a:p>
      </dgm:t>
    </dgm:pt>
    <dgm:pt modelId="{0AF2BD82-476E-43AD-8699-3FC9E7174287}" type="pres">
      <dgm:prSet presAssocID="{7C7CDACC-6374-4243-A5F5-F4E917BB19E7}" presName="Name0" presStyleCnt="0">
        <dgm:presLayoutVars>
          <dgm:chMax val="1"/>
          <dgm:dir/>
          <dgm:animLvl val="ctr"/>
          <dgm:resizeHandles val="exact"/>
        </dgm:presLayoutVars>
      </dgm:prSet>
      <dgm:spPr/>
    </dgm:pt>
    <dgm:pt modelId="{67237BDF-083C-42B9-9C2A-0A41AE309CE7}" type="pres">
      <dgm:prSet presAssocID="{4F074CC4-6F13-4371-8B13-F810B85E9E14}" presName="centerShape" presStyleLbl="node0" presStyleIdx="0" presStyleCnt="1"/>
      <dgm:spPr/>
    </dgm:pt>
    <dgm:pt modelId="{C7047C06-ACE2-478E-835F-F942956D6684}" type="pres">
      <dgm:prSet presAssocID="{9E2D4D20-7523-4EAB-851D-773616CA3AAA}" presName="node" presStyleLbl="node1" presStyleIdx="0" presStyleCnt="4" custScaleX="134625" custScaleY="129719">
        <dgm:presLayoutVars>
          <dgm:bulletEnabled val="1"/>
        </dgm:presLayoutVars>
      </dgm:prSet>
      <dgm:spPr/>
    </dgm:pt>
    <dgm:pt modelId="{92849652-7BC1-47B1-BC99-B9493CDCB323}" type="pres">
      <dgm:prSet presAssocID="{9E2D4D20-7523-4EAB-851D-773616CA3AAA}" presName="dummy" presStyleCnt="0"/>
      <dgm:spPr/>
    </dgm:pt>
    <dgm:pt modelId="{73659C8C-83E1-4845-9EE4-12D0FFE3EA0E}" type="pres">
      <dgm:prSet presAssocID="{64913F92-9E7A-405B-9DFC-E7ABC1B1DC9F}" presName="sibTrans" presStyleLbl="sibTrans2D1" presStyleIdx="0" presStyleCnt="4"/>
      <dgm:spPr/>
    </dgm:pt>
    <dgm:pt modelId="{731A0150-488F-4BE1-B260-0F02B7865E8C}" type="pres">
      <dgm:prSet presAssocID="{A215BDE5-23CE-4E47-AC25-8687A4E94DFB}" presName="node" presStyleLbl="node1" presStyleIdx="1" presStyleCnt="4" custScaleX="129252" custScaleY="137186">
        <dgm:presLayoutVars>
          <dgm:bulletEnabled val="1"/>
        </dgm:presLayoutVars>
      </dgm:prSet>
      <dgm:spPr/>
    </dgm:pt>
    <dgm:pt modelId="{F9528878-210A-4516-8ACA-A1DAFB8DEC93}" type="pres">
      <dgm:prSet presAssocID="{A215BDE5-23CE-4E47-AC25-8687A4E94DFB}" presName="dummy" presStyleCnt="0"/>
      <dgm:spPr/>
    </dgm:pt>
    <dgm:pt modelId="{D1A86A25-1001-44D7-9A0E-CE2B15F3B75B}" type="pres">
      <dgm:prSet presAssocID="{01583ADE-4EE6-4902-9A59-5EB3E1524123}" presName="sibTrans" presStyleLbl="sibTrans2D1" presStyleIdx="1" presStyleCnt="4"/>
      <dgm:spPr/>
    </dgm:pt>
    <dgm:pt modelId="{BA374E42-025E-4E71-BC6E-0CE9C5749BAD}" type="pres">
      <dgm:prSet presAssocID="{D7074F02-60A2-41D0-9FC4-A6D2B70E89D0}" presName="node" presStyleLbl="node1" presStyleIdx="2" presStyleCnt="4" custScaleX="178055" custScaleY="117346" custRadScaleRad="93881" custRadScaleInc="-1393">
        <dgm:presLayoutVars>
          <dgm:bulletEnabled val="1"/>
        </dgm:presLayoutVars>
      </dgm:prSet>
      <dgm:spPr/>
    </dgm:pt>
    <dgm:pt modelId="{A9E39285-70F9-4945-9530-2199BDF0219B}" type="pres">
      <dgm:prSet presAssocID="{D7074F02-60A2-41D0-9FC4-A6D2B70E89D0}" presName="dummy" presStyleCnt="0"/>
      <dgm:spPr/>
    </dgm:pt>
    <dgm:pt modelId="{6D4604F9-F829-4F24-9D7E-F256FC404635}" type="pres">
      <dgm:prSet presAssocID="{B578EDE2-2FE3-4115-BA79-C93D19B3A1C4}" presName="sibTrans" presStyleLbl="sibTrans2D1" presStyleIdx="2" presStyleCnt="4"/>
      <dgm:spPr/>
    </dgm:pt>
    <dgm:pt modelId="{C707C28A-360E-4E75-BF77-33D676B2716D}" type="pres">
      <dgm:prSet presAssocID="{98F5B6E4-432C-4FF9-A2BF-4555F6A8C977}" presName="node" presStyleLbl="node1" presStyleIdx="3" presStyleCnt="4" custScaleX="139933" custScaleY="127335">
        <dgm:presLayoutVars>
          <dgm:bulletEnabled val="1"/>
        </dgm:presLayoutVars>
      </dgm:prSet>
      <dgm:spPr/>
    </dgm:pt>
    <dgm:pt modelId="{E7596F64-3BAB-4834-9AEF-5BC2D73238EC}" type="pres">
      <dgm:prSet presAssocID="{98F5B6E4-432C-4FF9-A2BF-4555F6A8C977}" presName="dummy" presStyleCnt="0"/>
      <dgm:spPr/>
    </dgm:pt>
    <dgm:pt modelId="{84895E77-B773-4458-9476-64AD0734719F}" type="pres">
      <dgm:prSet presAssocID="{78E3C8C4-26F7-4189-9F0C-BBE8553C66AF}" presName="sibTrans" presStyleLbl="sibTrans2D1" presStyleIdx="3" presStyleCnt="4"/>
      <dgm:spPr/>
    </dgm:pt>
  </dgm:ptLst>
  <dgm:cxnLst>
    <dgm:cxn modelId="{24CF730C-B20A-4CA8-9B7E-A261CE00E06C}" type="presOf" srcId="{01583ADE-4EE6-4902-9A59-5EB3E1524123}" destId="{D1A86A25-1001-44D7-9A0E-CE2B15F3B75B}" srcOrd="0" destOrd="0" presId="urn:microsoft.com/office/officeart/2005/8/layout/radial6"/>
    <dgm:cxn modelId="{E4E5AB2D-55D8-4654-A3DC-B543B0BA7FB9}" srcId="{4F074CC4-6F13-4371-8B13-F810B85E9E14}" destId="{9E2D4D20-7523-4EAB-851D-773616CA3AAA}" srcOrd="0" destOrd="0" parTransId="{A10655BC-838C-4CF6-9C3C-CBDAD05AAA6F}" sibTransId="{64913F92-9E7A-405B-9DFC-E7ABC1B1DC9F}"/>
    <dgm:cxn modelId="{94DDD064-332C-4995-9FC9-8D810688860B}" type="presOf" srcId="{A215BDE5-23CE-4E47-AC25-8687A4E94DFB}" destId="{731A0150-488F-4BE1-B260-0F02B7865E8C}" srcOrd="0" destOrd="0" presId="urn:microsoft.com/office/officeart/2005/8/layout/radial6"/>
    <dgm:cxn modelId="{888CEE68-077D-4B40-93CA-969652CC3FE3}" type="presOf" srcId="{D7074F02-60A2-41D0-9FC4-A6D2B70E89D0}" destId="{BA374E42-025E-4E71-BC6E-0CE9C5749BAD}" srcOrd="0" destOrd="0" presId="urn:microsoft.com/office/officeart/2005/8/layout/radial6"/>
    <dgm:cxn modelId="{25095C69-43A3-4262-BFA9-86EB88B2D153}" type="presOf" srcId="{98F5B6E4-432C-4FF9-A2BF-4555F6A8C977}" destId="{C707C28A-360E-4E75-BF77-33D676B2716D}" srcOrd="0" destOrd="0" presId="urn:microsoft.com/office/officeart/2005/8/layout/radial6"/>
    <dgm:cxn modelId="{2514AD4F-A8A7-43E1-930D-A4C1B54F4C37}" srcId="{4F074CC4-6F13-4371-8B13-F810B85E9E14}" destId="{D7074F02-60A2-41D0-9FC4-A6D2B70E89D0}" srcOrd="2" destOrd="0" parTransId="{8667A0CC-E809-4539-8993-1300FDCF557D}" sibTransId="{B578EDE2-2FE3-4115-BA79-C93D19B3A1C4}"/>
    <dgm:cxn modelId="{CED14855-0B12-45EE-879F-8A05652E6ED9}" type="presOf" srcId="{78E3C8C4-26F7-4189-9F0C-BBE8553C66AF}" destId="{84895E77-B773-4458-9476-64AD0734719F}" srcOrd="0" destOrd="0" presId="urn:microsoft.com/office/officeart/2005/8/layout/radial6"/>
    <dgm:cxn modelId="{D876D789-842F-43AD-964E-5377A9F099AC}" srcId="{7C7CDACC-6374-4243-A5F5-F4E917BB19E7}" destId="{4F074CC4-6F13-4371-8B13-F810B85E9E14}" srcOrd="0" destOrd="0" parTransId="{3D511606-24B9-4BBE-AC6A-D5F4A63F6FE1}" sibTransId="{3342EE89-F068-49E3-9E1C-8DE686AFDF93}"/>
    <dgm:cxn modelId="{06BA0B8E-A432-4006-B7CC-B0B35CF51BD8}" type="presOf" srcId="{7C7CDACC-6374-4243-A5F5-F4E917BB19E7}" destId="{0AF2BD82-476E-43AD-8699-3FC9E7174287}" srcOrd="0" destOrd="0" presId="urn:microsoft.com/office/officeart/2005/8/layout/radial6"/>
    <dgm:cxn modelId="{BD0FE58F-0858-4569-BAA3-10490AC0A1D0}" srcId="{4F074CC4-6F13-4371-8B13-F810B85E9E14}" destId="{98F5B6E4-432C-4FF9-A2BF-4555F6A8C977}" srcOrd="3" destOrd="0" parTransId="{E00675E0-F5EB-41FF-8980-CAC161C4DC67}" sibTransId="{78E3C8C4-26F7-4189-9F0C-BBE8553C66AF}"/>
    <dgm:cxn modelId="{902B8AA0-66F6-4A19-A36A-997A3F5897AC}" type="presOf" srcId="{B578EDE2-2FE3-4115-BA79-C93D19B3A1C4}" destId="{6D4604F9-F829-4F24-9D7E-F256FC404635}" srcOrd="0" destOrd="0" presId="urn:microsoft.com/office/officeart/2005/8/layout/radial6"/>
    <dgm:cxn modelId="{A47918A9-ACF8-424E-946F-3EF02A6D42B4}" type="presOf" srcId="{9E2D4D20-7523-4EAB-851D-773616CA3AAA}" destId="{C7047C06-ACE2-478E-835F-F942956D6684}" srcOrd="0" destOrd="0" presId="urn:microsoft.com/office/officeart/2005/8/layout/radial6"/>
    <dgm:cxn modelId="{E6B091C5-4C0D-4E64-92E1-55B786395A93}" srcId="{4F074CC4-6F13-4371-8B13-F810B85E9E14}" destId="{A215BDE5-23CE-4E47-AC25-8687A4E94DFB}" srcOrd="1" destOrd="0" parTransId="{C9E22954-5824-4CE5-A24C-6A409B71FC6D}" sibTransId="{01583ADE-4EE6-4902-9A59-5EB3E1524123}"/>
    <dgm:cxn modelId="{FEEEE4DF-6A5C-4DE1-A56D-A4C3BCB762AA}" type="presOf" srcId="{4F074CC4-6F13-4371-8B13-F810B85E9E14}" destId="{67237BDF-083C-42B9-9C2A-0A41AE309CE7}" srcOrd="0" destOrd="0" presId="urn:microsoft.com/office/officeart/2005/8/layout/radial6"/>
    <dgm:cxn modelId="{338335ED-4535-441A-8DC2-06C75057034D}" type="presOf" srcId="{64913F92-9E7A-405B-9DFC-E7ABC1B1DC9F}" destId="{73659C8C-83E1-4845-9EE4-12D0FFE3EA0E}" srcOrd="0" destOrd="0" presId="urn:microsoft.com/office/officeart/2005/8/layout/radial6"/>
    <dgm:cxn modelId="{0E0BD308-688C-469C-865E-318589A29BB6}" type="presParOf" srcId="{0AF2BD82-476E-43AD-8699-3FC9E7174287}" destId="{67237BDF-083C-42B9-9C2A-0A41AE309CE7}" srcOrd="0" destOrd="0" presId="urn:microsoft.com/office/officeart/2005/8/layout/radial6"/>
    <dgm:cxn modelId="{1412119C-05C8-45B6-9B9A-2A7490ED8388}" type="presParOf" srcId="{0AF2BD82-476E-43AD-8699-3FC9E7174287}" destId="{C7047C06-ACE2-478E-835F-F942956D6684}" srcOrd="1" destOrd="0" presId="urn:microsoft.com/office/officeart/2005/8/layout/radial6"/>
    <dgm:cxn modelId="{76B68381-0CC4-4A34-BBD0-089E9235F0A5}" type="presParOf" srcId="{0AF2BD82-476E-43AD-8699-3FC9E7174287}" destId="{92849652-7BC1-47B1-BC99-B9493CDCB323}" srcOrd="2" destOrd="0" presId="urn:microsoft.com/office/officeart/2005/8/layout/radial6"/>
    <dgm:cxn modelId="{A93CFA66-9178-46D6-AB77-EABAA5E87648}" type="presParOf" srcId="{0AF2BD82-476E-43AD-8699-3FC9E7174287}" destId="{73659C8C-83E1-4845-9EE4-12D0FFE3EA0E}" srcOrd="3" destOrd="0" presId="urn:microsoft.com/office/officeart/2005/8/layout/radial6"/>
    <dgm:cxn modelId="{54DE961E-29EF-4695-B738-49FC42BA2676}" type="presParOf" srcId="{0AF2BD82-476E-43AD-8699-3FC9E7174287}" destId="{731A0150-488F-4BE1-B260-0F02B7865E8C}" srcOrd="4" destOrd="0" presId="urn:microsoft.com/office/officeart/2005/8/layout/radial6"/>
    <dgm:cxn modelId="{3CF7A6BF-6B74-47E4-9A0B-85A357147B75}" type="presParOf" srcId="{0AF2BD82-476E-43AD-8699-3FC9E7174287}" destId="{F9528878-210A-4516-8ACA-A1DAFB8DEC93}" srcOrd="5" destOrd="0" presId="urn:microsoft.com/office/officeart/2005/8/layout/radial6"/>
    <dgm:cxn modelId="{AE5CEA47-76A5-4EFE-9084-F7BC472CAB7A}" type="presParOf" srcId="{0AF2BD82-476E-43AD-8699-3FC9E7174287}" destId="{D1A86A25-1001-44D7-9A0E-CE2B15F3B75B}" srcOrd="6" destOrd="0" presId="urn:microsoft.com/office/officeart/2005/8/layout/radial6"/>
    <dgm:cxn modelId="{629A9A94-66E4-4C54-9A3A-CFB237363891}" type="presParOf" srcId="{0AF2BD82-476E-43AD-8699-3FC9E7174287}" destId="{BA374E42-025E-4E71-BC6E-0CE9C5749BAD}" srcOrd="7" destOrd="0" presId="urn:microsoft.com/office/officeart/2005/8/layout/radial6"/>
    <dgm:cxn modelId="{7952265B-83BF-4464-AE0E-D893FCF0FFF0}" type="presParOf" srcId="{0AF2BD82-476E-43AD-8699-3FC9E7174287}" destId="{A9E39285-70F9-4945-9530-2199BDF0219B}" srcOrd="8" destOrd="0" presId="urn:microsoft.com/office/officeart/2005/8/layout/radial6"/>
    <dgm:cxn modelId="{0B454EFC-A7B7-43B6-AE5D-7DC4DCFB5A8D}" type="presParOf" srcId="{0AF2BD82-476E-43AD-8699-3FC9E7174287}" destId="{6D4604F9-F829-4F24-9D7E-F256FC404635}" srcOrd="9" destOrd="0" presId="urn:microsoft.com/office/officeart/2005/8/layout/radial6"/>
    <dgm:cxn modelId="{E8626BFF-D939-4620-AE0A-15E5D274008C}" type="presParOf" srcId="{0AF2BD82-476E-43AD-8699-3FC9E7174287}" destId="{C707C28A-360E-4E75-BF77-33D676B2716D}" srcOrd="10" destOrd="0" presId="urn:microsoft.com/office/officeart/2005/8/layout/radial6"/>
    <dgm:cxn modelId="{C7CF4D2B-5254-47FA-BB9E-D29AA322EA48}" type="presParOf" srcId="{0AF2BD82-476E-43AD-8699-3FC9E7174287}" destId="{E7596F64-3BAB-4834-9AEF-5BC2D73238EC}" srcOrd="11" destOrd="0" presId="urn:microsoft.com/office/officeart/2005/8/layout/radial6"/>
    <dgm:cxn modelId="{1C3B5AAC-CF37-48A0-A2AB-E98D15A0DF8F}" type="presParOf" srcId="{0AF2BD82-476E-43AD-8699-3FC9E7174287}" destId="{84895E77-B773-4458-9476-64AD0734719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95E77-B773-4458-9476-64AD0734719F}">
      <dsp:nvSpPr>
        <dsp:cNvPr id="0" name=""/>
        <dsp:cNvSpPr/>
      </dsp:nvSpPr>
      <dsp:spPr>
        <a:xfrm>
          <a:off x="1207541" y="535959"/>
          <a:ext cx="3357709" cy="3357709"/>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4604F9-F829-4F24-9D7E-F256FC404635}">
      <dsp:nvSpPr>
        <dsp:cNvPr id="0" name=""/>
        <dsp:cNvSpPr/>
      </dsp:nvSpPr>
      <dsp:spPr>
        <a:xfrm>
          <a:off x="1204470" y="435635"/>
          <a:ext cx="3357709" cy="3357709"/>
        </a:xfrm>
        <a:prstGeom prst="blockArc">
          <a:avLst>
            <a:gd name="adj1" fmla="val 5370021"/>
            <a:gd name="adj2" fmla="val 1058955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A86A25-1001-44D7-9A0E-CE2B15F3B75B}">
      <dsp:nvSpPr>
        <dsp:cNvPr id="0" name=""/>
        <dsp:cNvSpPr/>
      </dsp:nvSpPr>
      <dsp:spPr>
        <a:xfrm>
          <a:off x="1210615" y="435593"/>
          <a:ext cx="3357709" cy="3357709"/>
        </a:xfrm>
        <a:prstGeom prst="blockArc">
          <a:avLst>
            <a:gd name="adj1" fmla="val 210531"/>
            <a:gd name="adj2" fmla="val 538290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59C8C-83E1-4845-9EE4-12D0FFE3EA0E}">
      <dsp:nvSpPr>
        <dsp:cNvPr id="0" name=""/>
        <dsp:cNvSpPr/>
      </dsp:nvSpPr>
      <dsp:spPr>
        <a:xfrm>
          <a:off x="1207541" y="535959"/>
          <a:ext cx="3357709" cy="3357709"/>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37BDF-083C-42B9-9C2A-0A41AE309CE7}">
      <dsp:nvSpPr>
        <dsp:cNvPr id="0" name=""/>
        <dsp:cNvSpPr/>
      </dsp:nvSpPr>
      <dsp:spPr>
        <a:xfrm>
          <a:off x="2113420" y="1441838"/>
          <a:ext cx="1545952" cy="15459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rPr>
            <a:t>APIE</a:t>
          </a:r>
        </a:p>
      </dsp:txBody>
      <dsp:txXfrm>
        <a:off x="2339819" y="1668237"/>
        <a:ext cx="1093154" cy="1093154"/>
      </dsp:txXfrm>
    </dsp:sp>
    <dsp:sp modelId="{C7047C06-ACE2-478E-835F-F942956D6684}">
      <dsp:nvSpPr>
        <dsp:cNvPr id="0" name=""/>
        <dsp:cNvSpPr/>
      </dsp:nvSpPr>
      <dsp:spPr>
        <a:xfrm>
          <a:off x="2157963" y="-126969"/>
          <a:ext cx="1456866" cy="140377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ASSESSMENT</a:t>
          </a:r>
        </a:p>
      </dsp:txBody>
      <dsp:txXfrm>
        <a:off x="2371316" y="78609"/>
        <a:ext cx="1030160" cy="992619"/>
      </dsp:txXfrm>
    </dsp:sp>
    <dsp:sp modelId="{731A0150-488F-4BE1-B260-0F02B7865E8C}">
      <dsp:nvSpPr>
        <dsp:cNvPr id="0" name=""/>
        <dsp:cNvSpPr/>
      </dsp:nvSpPr>
      <dsp:spPr>
        <a:xfrm>
          <a:off x="3826932" y="1472524"/>
          <a:ext cx="1398721" cy="14845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PLANNING</a:t>
          </a:r>
        </a:p>
      </dsp:txBody>
      <dsp:txXfrm>
        <a:off x="4031770" y="1689936"/>
        <a:ext cx="989045" cy="1049756"/>
      </dsp:txXfrm>
    </dsp:sp>
    <dsp:sp modelId="{BA374E42-025E-4E71-BC6E-0CE9C5749BAD}">
      <dsp:nvSpPr>
        <dsp:cNvPr id="0" name=""/>
        <dsp:cNvSpPr/>
      </dsp:nvSpPr>
      <dsp:spPr>
        <a:xfrm>
          <a:off x="1934199" y="3119385"/>
          <a:ext cx="1926851" cy="12698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IMPLEMENTATION</a:t>
          </a:r>
        </a:p>
      </dsp:txBody>
      <dsp:txXfrm>
        <a:off x="2216380" y="3305354"/>
        <a:ext cx="1362489" cy="897941"/>
      </dsp:txXfrm>
    </dsp:sp>
    <dsp:sp modelId="{C707C28A-360E-4E75-BF77-33D676B2716D}">
      <dsp:nvSpPr>
        <dsp:cNvPr id="0" name=""/>
        <dsp:cNvSpPr/>
      </dsp:nvSpPr>
      <dsp:spPr>
        <a:xfrm>
          <a:off x="489345" y="1525826"/>
          <a:ext cx="1514308" cy="13779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EVALUATION</a:t>
          </a:r>
        </a:p>
      </dsp:txBody>
      <dsp:txXfrm>
        <a:off x="711110" y="1727626"/>
        <a:ext cx="1070778" cy="9743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10" tIns="45707" rIns="91410" bIns="45707" numCol="1" anchor="t" anchorCtr="0" compatLnSpc="1">
            <a:prstTxWarp prst="textNoShape">
              <a:avLst/>
            </a:prstTxWarp>
          </a:bodyPr>
          <a:lstStyle>
            <a:lvl1pPr defTabSz="914437">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10" tIns="45707" rIns="91410" bIns="45707" numCol="1" anchor="t" anchorCtr="0" compatLnSpc="1">
            <a:prstTxWarp prst="textNoShape">
              <a:avLst/>
            </a:prstTxWarp>
          </a:bodyPr>
          <a:lstStyle>
            <a:lvl1pPr algn="r" defTabSz="914437">
              <a:defRPr sz="120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10" tIns="45707" rIns="91410" bIns="457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10" tIns="45707" rIns="91410" bIns="45707" numCol="1" anchor="b" anchorCtr="0" compatLnSpc="1">
            <a:prstTxWarp prst="textNoShape">
              <a:avLst/>
            </a:prstTxWarp>
          </a:bodyPr>
          <a:lstStyle>
            <a:lvl1pPr defTabSz="914437">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10" tIns="45707" rIns="91410" bIns="45707" numCol="1" anchor="b" anchorCtr="0" compatLnSpc="1">
            <a:prstTxWarp prst="textNoShape">
              <a:avLst/>
            </a:prstTxWarp>
          </a:bodyPr>
          <a:lstStyle>
            <a:lvl1pPr algn="r" defTabSz="914437">
              <a:defRPr sz="1200">
                <a:latin typeface="Arial" charset="0"/>
              </a:defRPr>
            </a:lvl1pPr>
          </a:lstStyle>
          <a:p>
            <a:pPr>
              <a:defRPr/>
            </a:pPr>
            <a:fld id="{F12C00DE-7524-44D5-852D-DB76C570EB87}" type="slidenum">
              <a:rPr lang="en-US"/>
              <a:pPr>
                <a:defRPr/>
              </a:pPr>
              <a:t>‹#›</a:t>
            </a:fld>
            <a:endParaRPr lang="en-US"/>
          </a:p>
        </p:txBody>
      </p:sp>
    </p:spTree>
    <p:extLst>
      <p:ext uri="{BB962C8B-B14F-4D97-AF65-F5344CB8AC3E}">
        <p14:creationId xmlns:p14="http://schemas.microsoft.com/office/powerpoint/2010/main" val="30303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14400"/>
            <a:fld id="{414C4CE8-FBD3-41F8-9E97-E955A2D4C423}" type="slidenum">
              <a:rPr lang="en-US" smtClean="0"/>
              <a:pPr defTabSz="914400"/>
              <a:t>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52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19</a:t>
            </a:fld>
            <a:endParaRPr lang="en-US"/>
          </a:p>
        </p:txBody>
      </p:sp>
    </p:spTree>
    <p:extLst>
      <p:ext uri="{BB962C8B-B14F-4D97-AF65-F5344CB8AC3E}">
        <p14:creationId xmlns:p14="http://schemas.microsoft.com/office/powerpoint/2010/main" val="60761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22</a:t>
            </a:fld>
            <a:endParaRPr lang="en-US"/>
          </a:p>
        </p:txBody>
      </p:sp>
    </p:spTree>
    <p:extLst>
      <p:ext uri="{BB962C8B-B14F-4D97-AF65-F5344CB8AC3E}">
        <p14:creationId xmlns:p14="http://schemas.microsoft.com/office/powerpoint/2010/main" val="30576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14400"/>
            <a:fld id="{0A51B13F-92F1-44B8-83FB-195A8EC3C065}" type="slidenum">
              <a:rPr lang="en-US" smtClean="0"/>
              <a:pPr defTabSz="914400"/>
              <a:t>23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a:t>Respect:</a:t>
            </a:r>
            <a:r>
              <a:rPr lang="en-US"/>
              <a:t> Learn and use learners’ names, greet people at the door, set up materials ahead of time 	</a:t>
            </a:r>
          </a:p>
          <a:p>
            <a:pPr eaLnBrk="1" hangingPunct="1"/>
            <a:r>
              <a:rPr lang="en-US" b="1"/>
              <a:t>Inclusion:</a:t>
            </a:r>
            <a:r>
              <a:rPr lang="en-US"/>
              <a:t> Introduce people who may not know each other, bring late people up to speed, ensure everyone has resources they need, acknowledge each person during the course of the day/training. 	</a:t>
            </a:r>
          </a:p>
          <a:p>
            <a:pPr eaLnBrk="1" hangingPunct="1"/>
            <a:r>
              <a:rPr lang="en-US" b="1"/>
              <a:t>Relevance:</a:t>
            </a:r>
            <a:r>
              <a:rPr lang="en-US"/>
              <a:t> Use examples from the participant’s world, use recipes or other teaching tools that are familiar to them, ask for suggestions from    participants on possible activities or topics. </a:t>
            </a:r>
          </a:p>
          <a:p>
            <a:pPr eaLnBrk="1" hangingPunct="1"/>
            <a:r>
              <a:rPr lang="en-US" b="1"/>
              <a:t>30/50/70/90</a:t>
            </a:r>
            <a:r>
              <a:rPr lang="en-US"/>
              <a:t>: Include opportunities for the learners to hear, see, and do. </a:t>
            </a:r>
          </a:p>
          <a:p>
            <a:pPr eaLnBrk="1" hangingPunct="1"/>
            <a:r>
              <a:rPr lang="en-US" b="1"/>
              <a:t>Immediacy</a:t>
            </a:r>
            <a:r>
              <a:rPr lang="en-US"/>
              <a:t>:  When possible provide opportunities for learners to immediately use the information. 	</a:t>
            </a:r>
          </a:p>
          <a:p>
            <a:pPr eaLnBrk="1" hangingPunct="1"/>
            <a:r>
              <a:rPr lang="en-US" b="1"/>
              <a:t>Safety:</a:t>
            </a:r>
            <a:r>
              <a:rPr lang="en-US"/>
              <a:t> Ensure that no one is embarrassed by an activity, or forced to reveal personal or private information. Provide choice and respect silence. (refer back to slide that indicates that fear is a key barrier to hearing/listening) 	</a:t>
            </a:r>
          </a:p>
          <a:p>
            <a:pPr eaLnBrk="1" hangingPunct="1"/>
            <a:r>
              <a:rPr lang="en-US"/>
              <a:t> </a:t>
            </a:r>
          </a:p>
        </p:txBody>
      </p:sp>
    </p:spTree>
    <p:extLst>
      <p:ext uri="{BB962C8B-B14F-4D97-AF65-F5344CB8AC3E}">
        <p14:creationId xmlns:p14="http://schemas.microsoft.com/office/powerpoint/2010/main" val="214273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14400"/>
            <a:fld id="{D179EC3D-5F17-454D-B6F0-927657B61749}" type="slidenum">
              <a:rPr lang="en-US" smtClean="0"/>
              <a:pPr defTabSz="914400"/>
              <a:t>24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a:t>These are some of youth supported by volunteers in your County!</a:t>
            </a:r>
          </a:p>
        </p:txBody>
      </p:sp>
    </p:spTree>
    <p:extLst>
      <p:ext uri="{BB962C8B-B14F-4D97-AF65-F5344CB8AC3E}">
        <p14:creationId xmlns:p14="http://schemas.microsoft.com/office/powerpoint/2010/main" val="39945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14400"/>
            <a:fld id="{2BD8E20D-57E5-403F-89F7-FB12A133E507}" type="slidenum">
              <a:rPr lang="en-US" smtClean="0"/>
              <a:pPr defTabSz="914400"/>
              <a:t>25</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a:t>Education does not mean throwing information at people and expecting them to learn….</a:t>
            </a:r>
          </a:p>
          <a:p>
            <a:pPr eaLnBrk="1" hangingPunct="1"/>
            <a:r>
              <a:rPr lang="en-US" dirty="0"/>
              <a:t>As educators our responsibility is to create a learning environment that helps them take away as much as possible…and sometimes this means finding new ways to deliver our messages </a:t>
            </a:r>
          </a:p>
          <a:p>
            <a:pPr eaLnBrk="1" hangingPunct="1"/>
            <a:r>
              <a:rPr lang="en-US" dirty="0"/>
              <a:t>(Give an example of a situation that can be meant in one way and is interpreted in another. For example: e-mail is a style of communication that can be taken different ways depending on how you read it. Think of a teenager and the way they communicate interpret things with arms crossed, eyes rolling and loud sighs)</a:t>
            </a:r>
          </a:p>
          <a:p>
            <a:pPr eaLnBrk="1" hangingPunct="1"/>
            <a:r>
              <a:rPr lang="en-US" dirty="0"/>
              <a:t>In addition, consider how the frame of mind you are in will effect  the way you interpret what you read or hear…)</a:t>
            </a:r>
          </a:p>
        </p:txBody>
      </p:sp>
    </p:spTree>
    <p:extLst>
      <p:ext uri="{BB962C8B-B14F-4D97-AF65-F5344CB8AC3E}">
        <p14:creationId xmlns:p14="http://schemas.microsoft.com/office/powerpoint/2010/main" val="306211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14400"/>
            <a:fld id="{1158A23F-A1EC-4774-A0D9-0CBF679881D0}" type="slidenum">
              <a:rPr lang="en-US" smtClean="0"/>
              <a:pPr defTabSz="914400"/>
              <a:t>26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t>Education is really about the student and not the teacher….</a:t>
            </a:r>
          </a:p>
          <a:p>
            <a:pPr eaLnBrk="1" hangingPunct="1"/>
            <a:r>
              <a:rPr lang="en-US"/>
              <a:t>Provide some examples of 2-3 of the listed items… ie: perceived ability: do you have control of your health or of your environment? Can one person really make a difference?</a:t>
            </a:r>
          </a:p>
          <a:p>
            <a:pPr eaLnBrk="1" hangingPunct="1"/>
            <a:r>
              <a:rPr lang="en-US"/>
              <a:t>Your audience may not want to be there, they may have little faith that they or “things” can change, or have other attitudes that will be resistant to hearing your messages.</a:t>
            </a:r>
          </a:p>
        </p:txBody>
      </p:sp>
    </p:spTree>
    <p:extLst>
      <p:ext uri="{BB962C8B-B14F-4D97-AF65-F5344CB8AC3E}">
        <p14:creationId xmlns:p14="http://schemas.microsoft.com/office/powerpoint/2010/main" val="11029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14400"/>
            <a:fld id="{2BD8E20D-57E5-403F-89F7-FB12A133E507}" type="slidenum">
              <a:rPr lang="en-US" smtClean="0"/>
              <a:pPr defTabSz="914400"/>
              <a:t>27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a:t>Education does not mean throwing information at people and expecting them to learn….</a:t>
            </a:r>
          </a:p>
          <a:p>
            <a:pPr eaLnBrk="1" hangingPunct="1"/>
            <a:r>
              <a:rPr lang="en-US" dirty="0"/>
              <a:t>As educators our responsibility is to create a learning environment that helps them take away as much as possible…and sometimes this means finding new ways to deliver our messages </a:t>
            </a:r>
          </a:p>
          <a:p>
            <a:pPr eaLnBrk="1" hangingPunct="1"/>
            <a:r>
              <a:rPr lang="en-US" dirty="0"/>
              <a:t>(Give an example of a situation that can be meant in one way and is interpreted in another. For example: e-mail is a style of communication that can be taken different ways depending on how you read it. Think of a teenager and the way they communicate interpret things with arms crossed, eyes rolling and loud sighs)</a:t>
            </a:r>
          </a:p>
          <a:p>
            <a:pPr eaLnBrk="1" hangingPunct="1"/>
            <a:r>
              <a:rPr lang="en-US" dirty="0"/>
              <a:t>In addition, consider how the frame of mind you are in will effect  the way you interpret what you read or hear…)</a:t>
            </a:r>
          </a:p>
        </p:txBody>
      </p:sp>
    </p:spTree>
    <p:extLst>
      <p:ext uri="{BB962C8B-B14F-4D97-AF65-F5344CB8AC3E}">
        <p14:creationId xmlns:p14="http://schemas.microsoft.com/office/powerpoint/2010/main" val="326624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14400"/>
            <a:fld id="{760BC97A-EF03-4B2D-A705-7E86934B22B5}" type="slidenum">
              <a:rPr lang="en-US" smtClean="0"/>
              <a:pPr defTabSz="914400"/>
              <a:t>28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a:t>Those these are the national numbers on how people prefer to learn… this is not the national numbers when it comes to how people educate… Its almost completely opposite. i.e.: lecture halls</a:t>
            </a:r>
          </a:p>
        </p:txBody>
      </p:sp>
    </p:spTree>
    <p:extLst>
      <p:ext uri="{BB962C8B-B14F-4D97-AF65-F5344CB8AC3E}">
        <p14:creationId xmlns:p14="http://schemas.microsoft.com/office/powerpoint/2010/main" val="227515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14400"/>
            <a:fld id="{A1B113D0-6445-4239-A12F-4ADB25CDAEF3}" type="slidenum">
              <a:rPr lang="en-US" smtClean="0"/>
              <a:pPr defTabSz="914400"/>
              <a:t>29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a:t>As educators you will come across people who are eager to make change and some who are not; some seem eager,  but it is only if you will give them an easy answer or a quick fix.</a:t>
            </a:r>
          </a:p>
          <a:p>
            <a:pPr eaLnBrk="1" hangingPunct="1"/>
            <a:r>
              <a:rPr lang="en-US"/>
              <a:t>Ask-what do you think is behind this excuses?</a:t>
            </a:r>
          </a:p>
          <a:p>
            <a:pPr eaLnBrk="1" hangingPunct="1"/>
            <a:r>
              <a:rPr lang="en-US"/>
              <a:t>(From Communication Blockers slide: fear, fear of failure, acquired dislike of learning/school, stress, anxiety, age (too old to learn, too young to worry about it, made it this far…) perceived lack of time, perceived lack of ability</a:t>
            </a:r>
          </a:p>
          <a:p>
            <a:pPr eaLnBrk="1" hangingPunct="1"/>
            <a:endParaRPr lang="en-US"/>
          </a:p>
          <a:p>
            <a:pPr eaLnBrk="1" hangingPunct="1"/>
            <a:endParaRPr lang="en-US"/>
          </a:p>
        </p:txBody>
      </p:sp>
    </p:spTree>
    <p:extLst>
      <p:ext uri="{BB962C8B-B14F-4D97-AF65-F5344CB8AC3E}">
        <p14:creationId xmlns:p14="http://schemas.microsoft.com/office/powerpoint/2010/main" val="108419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14400"/>
            <a:fld id="{52420C46-5675-4E7C-834D-A63F6E20B1E9}" type="slidenum">
              <a:rPr lang="en-US" smtClean="0"/>
              <a:pPr defTabSz="914400"/>
              <a:t>30</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t>Environment-when planning programs , work with your volunteer coordinator to learn about the setting you will be educating in…</a:t>
            </a:r>
          </a:p>
          <a:p>
            <a:pPr eaLnBrk="1" hangingPunct="1"/>
            <a:r>
              <a:rPr lang="en-US"/>
              <a:t>Discuss how men and women typically behave differently in group settings (women talk aloud, about the issues at hand; men sit back and listen, come forward with their result/idea all at once; can be different based on the environment you grew up in</a:t>
            </a:r>
          </a:p>
          <a:p>
            <a:pPr eaLnBrk="1" hangingPunct="1"/>
            <a:r>
              <a:rPr lang="en-US"/>
              <a:t>Another group dynamic, is to understand that with change comes a drop in morale, even if the change is for the better; this is especially important in limited resource settings and in crisis situations---remember what you are teaching has to be </a:t>
            </a:r>
            <a:r>
              <a:rPr lang="en-US" u="sng"/>
              <a:t>relevant</a:t>
            </a:r>
            <a:r>
              <a:rPr lang="en-US"/>
              <a:t>….)</a:t>
            </a:r>
          </a:p>
        </p:txBody>
      </p:sp>
    </p:spTree>
    <p:extLst>
      <p:ext uri="{BB962C8B-B14F-4D97-AF65-F5344CB8AC3E}">
        <p14:creationId xmlns:p14="http://schemas.microsoft.com/office/powerpoint/2010/main" val="353885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2</a:t>
            </a:fld>
            <a:endParaRPr lang="en-US"/>
          </a:p>
        </p:txBody>
      </p:sp>
    </p:spTree>
    <p:extLst>
      <p:ext uri="{BB962C8B-B14F-4D97-AF65-F5344CB8AC3E}">
        <p14:creationId xmlns:p14="http://schemas.microsoft.com/office/powerpoint/2010/main" val="398421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14400"/>
            <a:fld id="{D035F9F2-FD70-4FCC-AD7A-0A241415F581}" type="slidenum">
              <a:rPr lang="en-US" smtClean="0"/>
              <a:pPr defTabSz="914400"/>
              <a:t>31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a:t>Give a sample lesson plan</a:t>
            </a:r>
          </a:p>
        </p:txBody>
      </p:sp>
    </p:spTree>
    <p:extLst>
      <p:ext uri="{BB962C8B-B14F-4D97-AF65-F5344CB8AC3E}">
        <p14:creationId xmlns:p14="http://schemas.microsoft.com/office/powerpoint/2010/main" val="8108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14400"/>
            <a:fld id="{3BA867DE-41A0-49B1-AD8D-D5FA83CEF8DC}" type="slidenum">
              <a:rPr lang="en-US" smtClean="0"/>
              <a:pPr defTabSz="914400"/>
              <a:t>33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59220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14400"/>
            <a:fld id="{C51AEFB5-503E-46AD-AC9D-28CDCD7F0DD1}" type="slidenum">
              <a:rPr lang="en-US" smtClean="0"/>
              <a:pPr defTabSz="914400"/>
              <a:t>34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It is very important to remember that no materials may be distributed that have not been approved by CCE. Your volunteer coordinator will help you with this issue. At CCE in general, we try most often to work from pre-existing, pre-approved, research-based information. Any other materials have to undergo review and approval before use.</a:t>
            </a:r>
          </a:p>
          <a:p>
            <a:pPr eaLnBrk="1" hangingPunct="1"/>
            <a:r>
              <a:rPr lang="en-US" dirty="0"/>
              <a:t>Sometimes events or programs require special agreements and planning, so always speak with your volunteer coordinator before committing CCE to anything.</a:t>
            </a:r>
          </a:p>
          <a:p>
            <a:pPr eaLnBrk="1" hangingPunct="1"/>
            <a:r>
              <a:rPr lang="en-US" dirty="0"/>
              <a:t>ASK: Do each of you know who your volunteer coordinator is?</a:t>
            </a:r>
          </a:p>
          <a:p>
            <a:pPr eaLnBrk="1" hangingPunct="1"/>
            <a:r>
              <a:rPr lang="en-US" dirty="0"/>
              <a:t>(Help them identify and make sure they have the contact information)</a:t>
            </a:r>
          </a:p>
        </p:txBody>
      </p:sp>
    </p:spTree>
    <p:extLst>
      <p:ext uri="{BB962C8B-B14F-4D97-AF65-F5344CB8AC3E}">
        <p14:creationId xmlns:p14="http://schemas.microsoft.com/office/powerpoint/2010/main" val="890658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4400"/>
            <a:fld id="{83900551-A5D8-4E51-9B9A-BEE49CE1779D}" type="slidenum">
              <a:rPr lang="en-US" smtClean="0"/>
              <a:pPr defTabSz="914400"/>
              <a:t>35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Refer to the list in their packet of other Extension offices in New York.</a:t>
            </a:r>
          </a:p>
          <a:p>
            <a:pPr eaLnBrk="1" hangingPunct="1"/>
            <a:r>
              <a:rPr lang="en-US" dirty="0"/>
              <a:t>We also have a reference list of all of the state Extensions if they need it. </a:t>
            </a:r>
          </a:p>
        </p:txBody>
      </p:sp>
    </p:spTree>
    <p:extLst>
      <p:ext uri="{BB962C8B-B14F-4D97-AF65-F5344CB8AC3E}">
        <p14:creationId xmlns:p14="http://schemas.microsoft.com/office/powerpoint/2010/main" val="34975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14400"/>
            <a:fld id="{A1184BDE-2D59-4E22-88D1-A3017FED45AF}" type="slidenum">
              <a:rPr lang="en-US" smtClean="0"/>
              <a:pPr defTabSz="914400"/>
              <a:t>36</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928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14400"/>
            <a:fld id="{97060F5E-53E1-46E4-A59B-4253C232F573}" type="slidenum">
              <a:rPr lang="en-US" smtClean="0"/>
              <a:pPr defTabSz="914400"/>
              <a:t>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a:t>Diversity and Inclusivity is particularly important to us. </a:t>
            </a:r>
          </a:p>
        </p:txBody>
      </p:sp>
    </p:spTree>
    <p:extLst>
      <p:ext uri="{BB962C8B-B14F-4D97-AF65-F5344CB8AC3E}">
        <p14:creationId xmlns:p14="http://schemas.microsoft.com/office/powerpoint/2010/main" val="96501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9</a:t>
            </a:fld>
            <a:endParaRPr lang="en-US"/>
          </a:p>
        </p:txBody>
      </p:sp>
    </p:spTree>
    <p:extLst>
      <p:ext uri="{BB962C8B-B14F-4D97-AF65-F5344CB8AC3E}">
        <p14:creationId xmlns:p14="http://schemas.microsoft.com/office/powerpoint/2010/main" val="168184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14400"/>
            <a:fld id="{D035F9F2-FD70-4FCC-AD7A-0A241415F581}" type="slidenum">
              <a:rPr lang="en-US" smtClean="0"/>
              <a:pPr defTabSz="914400"/>
              <a:t>11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a:t>Give a sample lesson plan</a:t>
            </a:r>
          </a:p>
        </p:txBody>
      </p:sp>
    </p:spTree>
    <p:extLst>
      <p:ext uri="{BB962C8B-B14F-4D97-AF65-F5344CB8AC3E}">
        <p14:creationId xmlns:p14="http://schemas.microsoft.com/office/powerpoint/2010/main" val="5025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13</a:t>
            </a:fld>
            <a:endParaRPr lang="en-US"/>
          </a:p>
        </p:txBody>
      </p:sp>
    </p:spTree>
    <p:extLst>
      <p:ext uri="{BB962C8B-B14F-4D97-AF65-F5344CB8AC3E}">
        <p14:creationId xmlns:p14="http://schemas.microsoft.com/office/powerpoint/2010/main" val="553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15</a:t>
            </a:fld>
            <a:endParaRPr lang="en-US"/>
          </a:p>
        </p:txBody>
      </p:sp>
    </p:spTree>
    <p:extLst>
      <p:ext uri="{BB962C8B-B14F-4D97-AF65-F5344CB8AC3E}">
        <p14:creationId xmlns:p14="http://schemas.microsoft.com/office/powerpoint/2010/main" val="277725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14400"/>
            <a:fld id="{D179EC3D-5F17-454D-B6F0-927657B61749}" type="slidenum">
              <a:rPr lang="en-US" smtClean="0"/>
              <a:pPr defTabSz="914400"/>
              <a:t>16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2116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14400"/>
            <a:fld id="{D179EC3D-5F17-454D-B6F0-927657B61749}" type="slidenum">
              <a:rPr lang="en-US" smtClean="0"/>
              <a:pPr defTabSz="914400"/>
              <a:t>17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a:t>These are some of youth supported by volunteers in your County!</a:t>
            </a:r>
          </a:p>
        </p:txBody>
      </p:sp>
    </p:spTree>
    <p:extLst>
      <p:ext uri="{BB962C8B-B14F-4D97-AF65-F5344CB8AC3E}">
        <p14:creationId xmlns:p14="http://schemas.microsoft.com/office/powerpoint/2010/main" val="118724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F6B05A-3807-47C2-9161-34645997CE25}"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A5926A-A40A-451B-BB35-43F7DA5D3B96}" type="slidenum">
              <a:rPr lang="en-US" smtClean="0"/>
              <a:pPr>
                <a:defRPr/>
              </a:pPr>
              <a:t>‹#›</a:t>
            </a:fld>
            <a:endParaRPr lang="en-US"/>
          </a:p>
        </p:txBody>
      </p:sp>
    </p:spTree>
    <p:extLst>
      <p:ext uri="{BB962C8B-B14F-4D97-AF65-F5344CB8AC3E}">
        <p14:creationId xmlns:p14="http://schemas.microsoft.com/office/powerpoint/2010/main" val="235219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7B6F31-9387-4702-8209-088E939F3B70}" type="slidenum">
              <a:rPr lang="en-US" smtClean="0"/>
              <a:pPr>
                <a:defRPr/>
              </a:pPr>
              <a:t>‹#›</a:t>
            </a:fld>
            <a:endParaRPr lang="en-US"/>
          </a:p>
        </p:txBody>
      </p:sp>
    </p:spTree>
    <p:extLst>
      <p:ext uri="{BB962C8B-B14F-4D97-AF65-F5344CB8AC3E}">
        <p14:creationId xmlns:p14="http://schemas.microsoft.com/office/powerpoint/2010/main" val="177305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50795D6-48AF-41D2-85B2-3D98429AC408}" type="slidenum">
              <a:rPr lang="en-US"/>
              <a:pPr>
                <a:defRPr/>
              </a:pPr>
              <a:t>‹#›</a:t>
            </a:fld>
            <a:endParaRPr lang="en-US"/>
          </a:p>
        </p:txBody>
      </p:sp>
    </p:spTree>
    <p:extLst>
      <p:ext uri="{BB962C8B-B14F-4D97-AF65-F5344CB8AC3E}">
        <p14:creationId xmlns:p14="http://schemas.microsoft.com/office/powerpoint/2010/main" val="378968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C03C67-7015-4A69-9203-2AC7BE54777C}" type="slidenum">
              <a:rPr lang="en-US" smtClean="0"/>
              <a:pPr>
                <a:defRPr/>
              </a:pPr>
              <a:t>‹#›</a:t>
            </a:fld>
            <a:endParaRPr lang="en-US"/>
          </a:p>
        </p:txBody>
      </p:sp>
    </p:spTree>
    <p:extLst>
      <p:ext uri="{BB962C8B-B14F-4D97-AF65-F5344CB8AC3E}">
        <p14:creationId xmlns:p14="http://schemas.microsoft.com/office/powerpoint/2010/main" val="348167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908AE1-C3C4-4355-9882-91ECDCB7DB2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39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49D1A2-122E-4078-848B-FD728751E8B0}" type="slidenum">
              <a:rPr lang="en-US" smtClean="0"/>
              <a:pPr>
                <a:defRPr/>
              </a:pPr>
              <a:t>‹#›</a:t>
            </a:fld>
            <a:endParaRPr lang="en-US"/>
          </a:p>
        </p:txBody>
      </p:sp>
    </p:spTree>
    <p:extLst>
      <p:ext uri="{BB962C8B-B14F-4D97-AF65-F5344CB8AC3E}">
        <p14:creationId xmlns:p14="http://schemas.microsoft.com/office/powerpoint/2010/main" val="25563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85B962-11DD-4D7F-88F0-8FD07E6390D2}" type="slidenum">
              <a:rPr lang="en-US" smtClean="0"/>
              <a:pPr>
                <a:defRPr/>
              </a:pPr>
              <a:t>‹#›</a:t>
            </a:fld>
            <a:endParaRPr lang="en-US"/>
          </a:p>
        </p:txBody>
      </p:sp>
    </p:spTree>
    <p:extLst>
      <p:ext uri="{BB962C8B-B14F-4D97-AF65-F5344CB8AC3E}">
        <p14:creationId xmlns:p14="http://schemas.microsoft.com/office/powerpoint/2010/main" val="180967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798DF1-E782-4DF7-80E8-4DFFAB0E4B8F}" type="slidenum">
              <a:rPr lang="en-US" smtClean="0"/>
              <a:pPr>
                <a:defRPr/>
              </a:pPr>
              <a:t>‹#›</a:t>
            </a:fld>
            <a:endParaRPr lang="en-US"/>
          </a:p>
        </p:txBody>
      </p:sp>
    </p:spTree>
    <p:extLst>
      <p:ext uri="{BB962C8B-B14F-4D97-AF65-F5344CB8AC3E}">
        <p14:creationId xmlns:p14="http://schemas.microsoft.com/office/powerpoint/2010/main" val="20399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C95AED2D-0DCB-4B56-A340-25FB8CA17EF8}" type="slidenum">
              <a:rPr lang="en-US" smtClean="0"/>
              <a:pPr>
                <a:defRPr/>
              </a:pPr>
              <a:t>‹#›</a:t>
            </a:fld>
            <a:endParaRPr lang="en-US"/>
          </a:p>
        </p:txBody>
      </p:sp>
    </p:spTree>
    <p:extLst>
      <p:ext uri="{BB962C8B-B14F-4D97-AF65-F5344CB8AC3E}">
        <p14:creationId xmlns:p14="http://schemas.microsoft.com/office/powerpoint/2010/main" val="113084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2764B54-6A9A-4C0F-8D0E-91CC1E0A6335}" type="slidenum">
              <a:rPr lang="en-US" smtClean="0"/>
              <a:pPr>
                <a:defRPr/>
              </a:pPr>
              <a:t>‹#›</a:t>
            </a:fld>
            <a:endParaRPr lang="en-US"/>
          </a:p>
        </p:txBody>
      </p:sp>
    </p:spTree>
    <p:extLst>
      <p:ext uri="{BB962C8B-B14F-4D97-AF65-F5344CB8AC3E}">
        <p14:creationId xmlns:p14="http://schemas.microsoft.com/office/powerpoint/2010/main" val="391354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E5A26C-AE3E-4284-9281-58A2F6B96F3E}" type="slidenum">
              <a:rPr lang="en-US" smtClean="0"/>
              <a:pPr>
                <a:defRPr/>
              </a:pPr>
              <a:t>‹#›</a:t>
            </a:fld>
            <a:endParaRPr lang="en-US"/>
          </a:p>
        </p:txBody>
      </p:sp>
    </p:spTree>
    <p:extLst>
      <p:ext uri="{BB962C8B-B14F-4D97-AF65-F5344CB8AC3E}">
        <p14:creationId xmlns:p14="http://schemas.microsoft.com/office/powerpoint/2010/main" val="374032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B058D75-3B7F-447F-91F7-835130A9D02A}"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7172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bctr.cornell.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4-h.org/abou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4-h.org/" TargetMode="External"/><Relationship Id="rId3" Type="http://schemas.openxmlformats.org/officeDocument/2006/relationships/hyperlink" Target="https://ccedutchess.org/" TargetMode="External"/><Relationship Id="rId7" Type="http://schemas.openxmlformats.org/officeDocument/2006/relationships/hyperlink" Target="https://volunteers.cce.cornell.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als.cornell.edu/kelly-campbell" TargetMode="External"/><Relationship Id="rId5" Type="http://schemas.openxmlformats.org/officeDocument/2006/relationships/hyperlink" Target="https://cals.cornell.edu/cornell-cooperative-extension" TargetMode="External"/><Relationship Id="rId4" Type="http://schemas.openxmlformats.org/officeDocument/2006/relationships/hyperlink" Target="https://dutchesscounty4h.weebly.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jr825@cornell.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03237"/>
            <a:ext cx="7696200" cy="1736725"/>
          </a:xfrm>
        </p:spPr>
        <p:txBody>
          <a:bodyPr>
            <a:normAutofit/>
          </a:bodyPr>
          <a:lstStyle/>
          <a:p>
            <a:pPr algn="ctr" eaLnBrk="1" hangingPunct="1">
              <a:defRPr/>
            </a:pPr>
            <a:r>
              <a:rPr lang="en-US" sz="4000" dirty="0">
                <a:solidFill>
                  <a:schemeClr val="accent2">
                    <a:lumMod val="75000"/>
                  </a:schemeClr>
                </a:solidFill>
              </a:rPr>
              <a:t>Cornell Cooperative Extension NYS</a:t>
            </a:r>
          </a:p>
        </p:txBody>
      </p:sp>
      <p:sp>
        <p:nvSpPr>
          <p:cNvPr id="2051" name="Rectangle 3"/>
          <p:cNvSpPr>
            <a:spLocks noGrp="1" noChangeArrowheads="1"/>
          </p:cNvSpPr>
          <p:nvPr>
            <p:ph type="subTitle" idx="1"/>
          </p:nvPr>
        </p:nvSpPr>
        <p:spPr>
          <a:xfrm>
            <a:off x="457200" y="2362201"/>
            <a:ext cx="8229600" cy="1141878"/>
          </a:xfrm>
        </p:spPr>
        <p:txBody>
          <a:bodyPr>
            <a:normAutofit fontScale="92500" lnSpcReduction="10000"/>
          </a:bodyPr>
          <a:lstStyle/>
          <a:p>
            <a:pPr algn="ctr" eaLnBrk="1" hangingPunct="1">
              <a:defRPr/>
            </a:pPr>
            <a:r>
              <a:rPr lang="en-US" sz="3600" b="1" dirty="0">
                <a:solidFill>
                  <a:schemeClr val="tx1"/>
                </a:solidFill>
                <a:latin typeface="+mn-lt"/>
              </a:rPr>
              <a:t>About Positive youth development</a:t>
            </a:r>
          </a:p>
          <a:p>
            <a:pPr algn="ctr" eaLnBrk="1" hangingPunct="1">
              <a:defRPr/>
            </a:pPr>
            <a:r>
              <a:rPr lang="en-US" sz="3600" b="1" dirty="0">
                <a:solidFill>
                  <a:schemeClr val="tx1"/>
                </a:solidFill>
                <a:latin typeface="+mn-lt"/>
              </a:rPr>
              <a:t>Volunteer Orientation</a:t>
            </a:r>
          </a:p>
          <a:p>
            <a:pPr eaLnBrk="1" hangingPunct="1">
              <a:defRPr/>
            </a:pPr>
            <a:endParaRPr lang="en-US" b="1" dirty="0"/>
          </a:p>
        </p:txBody>
      </p:sp>
      <p:sp>
        <p:nvSpPr>
          <p:cNvPr id="4101" name="Text Box 6"/>
          <p:cNvSpPr txBox="1">
            <a:spLocks noChangeArrowheads="1"/>
          </p:cNvSpPr>
          <p:nvPr/>
        </p:nvSpPr>
        <p:spPr bwMode="auto">
          <a:xfrm>
            <a:off x="838200" y="5638800"/>
            <a:ext cx="7162800" cy="461665"/>
          </a:xfrm>
          <a:prstGeom prst="rect">
            <a:avLst/>
          </a:prstGeom>
          <a:noFill/>
          <a:ln w="9525">
            <a:noFill/>
            <a:miter lim="800000"/>
            <a:headEnd/>
            <a:tailEnd/>
          </a:ln>
        </p:spPr>
        <p:txBody>
          <a:bodyPr>
            <a:spAutoFit/>
          </a:bodyPr>
          <a:lstStyle/>
          <a:p>
            <a:pPr algn="ctr">
              <a:spcBef>
                <a:spcPct val="50000"/>
              </a:spcBef>
            </a:pPr>
            <a:r>
              <a:rPr lang="en-US" sz="1200" i="1"/>
              <a:t>CCE </a:t>
            </a:r>
            <a:r>
              <a:rPr lang="en-US" sz="1200" i="1" dirty="0"/>
              <a:t>provides equal program and employment opportunities. Please contact Cornell Cooperative Extension if you have any special needs.</a:t>
            </a:r>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0664" b="43243"/>
          <a:stretch/>
        </p:blipFill>
        <p:spPr bwMode="auto">
          <a:xfrm>
            <a:off x="838198" y="3717924"/>
            <a:ext cx="7467601" cy="1387476"/>
          </a:xfrm>
          <a:prstGeom prst="rect">
            <a:avLst/>
          </a:prstGeom>
          <a:noFill/>
          <a:ln w="9525">
            <a:noFill/>
            <a:miter lim="800000"/>
            <a:headEnd/>
            <a:tailEnd/>
          </a:ln>
        </p:spPr>
      </p:pic>
      <p:pic>
        <p:nvPicPr>
          <p:cNvPr id="1026" name="Picture 2" descr="Cornell Cooperative Extension">
            <a:extLst>
              <a:ext uri="{FF2B5EF4-FFF2-40B4-BE49-F238E27FC236}">
                <a16:creationId xmlns:a16="http://schemas.microsoft.com/office/drawing/2014/main" id="{76602670-FA25-2EBA-F6D5-F6D181DFF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816" y="289391"/>
            <a:ext cx="1376363" cy="1376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normAutofit/>
          </a:bodyPr>
          <a:lstStyle/>
          <a:p>
            <a:r>
              <a:rPr lang="en-US" sz="4000" dirty="0">
                <a:solidFill>
                  <a:schemeClr val="accent2"/>
                </a:solidFill>
                <a:latin typeface="+mn-lt"/>
              </a:rPr>
              <a:t>Positive Youth Development </a:t>
            </a:r>
            <a:r>
              <a:rPr lang="en-US" sz="4000" dirty="0">
                <a:solidFill>
                  <a:schemeClr val="accent2">
                    <a:lumMod val="75000"/>
                  </a:schemeClr>
                </a:solidFill>
                <a:latin typeface="+mn-lt"/>
              </a:rPr>
              <a:t>(PYD)</a:t>
            </a:r>
            <a:endParaRPr lang="en-US" sz="4000" dirty="0">
              <a:solidFill>
                <a:schemeClr val="accent2"/>
              </a:solidFill>
              <a:latin typeface="+mn-lt"/>
            </a:endParaRPr>
          </a:p>
        </p:txBody>
      </p:sp>
      <p:sp>
        <p:nvSpPr>
          <p:cNvPr id="3" name="Content Placeholder 2">
            <a:extLst>
              <a:ext uri="{FF2B5EF4-FFF2-40B4-BE49-F238E27FC236}">
                <a16:creationId xmlns:a16="http://schemas.microsoft.com/office/drawing/2014/main" id="{1AC3ECD6-D8EA-8DBE-C8C8-8559DD9D44A5}"/>
              </a:ext>
            </a:extLst>
          </p:cNvPr>
          <p:cNvSpPr>
            <a:spLocks noGrp="1"/>
          </p:cNvSpPr>
          <p:nvPr>
            <p:ph idx="1"/>
          </p:nvPr>
        </p:nvSpPr>
        <p:spPr>
          <a:xfrm>
            <a:off x="822959" y="2050365"/>
            <a:ext cx="7543801" cy="4023360"/>
          </a:xfrm>
        </p:spPr>
        <p:txBody>
          <a:bodyPr>
            <a:normAutofit fontScale="92500"/>
          </a:bodyPr>
          <a:lstStyle/>
          <a:p>
            <a:pPr algn="l"/>
            <a:r>
              <a:rPr lang="en-US" sz="3500" b="0" i="0" dirty="0">
                <a:solidFill>
                  <a:schemeClr val="accent2"/>
                </a:solidFill>
                <a:effectLst/>
                <a:latin typeface="Calibri "/>
              </a:rPr>
              <a:t>ACT for Youth </a:t>
            </a:r>
            <a:r>
              <a:rPr lang="en-US" sz="2400" b="0" i="0" dirty="0">
                <a:solidFill>
                  <a:srgbClr val="212529"/>
                </a:solidFill>
                <a:effectLst/>
                <a:latin typeface="Calibri "/>
              </a:rPr>
              <a:t>is a partnership among Cornell University Bronfenbrenner Center for Translational Research, Cornell University Cooperative Extension of New York City, and the Division of Adolescent Medicine at the University of Rochester Medical Center. From 2000 to 2017, our partnership also included the Center for School Safety at Ulster BOCES.</a:t>
            </a:r>
          </a:p>
          <a:p>
            <a:pPr algn="l"/>
            <a:endParaRPr lang="en-US" sz="1300" b="0" i="0" dirty="0">
              <a:solidFill>
                <a:srgbClr val="212529"/>
              </a:solidFill>
              <a:effectLst/>
              <a:latin typeface="Calibri "/>
            </a:endParaRPr>
          </a:p>
          <a:p>
            <a:pPr algn="ctr"/>
            <a:r>
              <a:rPr lang="en-US" sz="3200" b="0" i="0" u="sng" dirty="0">
                <a:solidFill>
                  <a:srgbClr val="212529"/>
                </a:solidFill>
                <a:effectLst/>
                <a:latin typeface="Calibri "/>
                <a:hlinkClick r:id="rId2"/>
              </a:rPr>
              <a:t>Cornell University Bronfenbrenner Center for Translational Research</a:t>
            </a:r>
            <a:r>
              <a:rPr lang="en-US" sz="3200" b="0" i="0" dirty="0">
                <a:solidFill>
                  <a:srgbClr val="212529"/>
                </a:solidFill>
                <a:effectLst/>
                <a:latin typeface="Calibri "/>
              </a:rPr>
              <a:t> </a:t>
            </a:r>
          </a:p>
          <a:p>
            <a:pPr algn="ctr"/>
            <a:r>
              <a:rPr lang="en-US" sz="3200" b="0" i="0" dirty="0">
                <a:solidFill>
                  <a:srgbClr val="212529"/>
                </a:solidFill>
                <a:effectLst/>
                <a:latin typeface="Calibri "/>
              </a:rPr>
              <a:t>(BCTR) leads the partnership.</a:t>
            </a:r>
          </a:p>
          <a:p>
            <a:endParaRPr lang="en-US" dirty="0"/>
          </a:p>
        </p:txBody>
      </p:sp>
      <p:sp>
        <p:nvSpPr>
          <p:cNvPr id="5" name="TextBox 4">
            <a:extLst>
              <a:ext uri="{FF2B5EF4-FFF2-40B4-BE49-F238E27FC236}">
                <a16:creationId xmlns:a16="http://schemas.microsoft.com/office/drawing/2014/main" id="{8A439FE2-259F-7E65-5A52-04E24C34E227}"/>
              </a:ext>
            </a:extLst>
          </p:cNvPr>
          <p:cNvSpPr txBox="1"/>
          <p:nvPr/>
        </p:nvSpPr>
        <p:spPr>
          <a:xfrm>
            <a:off x="914400" y="6386730"/>
            <a:ext cx="4572000" cy="369332"/>
          </a:xfrm>
          <a:prstGeom prst="rect">
            <a:avLst/>
          </a:prstGeom>
          <a:noFill/>
        </p:spPr>
        <p:txBody>
          <a:bodyPr wrap="square">
            <a:spAutoFit/>
          </a:bodyPr>
          <a:lstStyle/>
          <a:p>
            <a:r>
              <a:rPr lang="en-US" dirty="0">
                <a:solidFill>
                  <a:schemeClr val="bg1"/>
                </a:solidFill>
              </a:rPr>
              <a:t>https://actforyouth.net/</a:t>
            </a:r>
          </a:p>
        </p:txBody>
      </p:sp>
    </p:spTree>
    <p:extLst>
      <p:ext uri="{BB962C8B-B14F-4D97-AF65-F5344CB8AC3E}">
        <p14:creationId xmlns:p14="http://schemas.microsoft.com/office/powerpoint/2010/main" val="229248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22960" y="286605"/>
            <a:ext cx="7543800" cy="1161196"/>
          </a:xfrm>
        </p:spPr>
        <p:txBody>
          <a:bodyPr>
            <a:normAutofit/>
          </a:bodyPr>
          <a:lstStyle/>
          <a:p>
            <a:pPr eaLnBrk="1" hangingPunct="1">
              <a:defRPr/>
            </a:pPr>
            <a:r>
              <a:rPr lang="en-US" sz="4000" dirty="0">
                <a:solidFill>
                  <a:schemeClr val="accent2">
                    <a:lumMod val="75000"/>
                  </a:schemeClr>
                </a:solidFill>
                <a:latin typeface="+mn-lt"/>
              </a:rPr>
              <a:t>Positive Youth Development</a:t>
            </a:r>
          </a:p>
        </p:txBody>
      </p:sp>
      <p:sp>
        <p:nvSpPr>
          <p:cNvPr id="112643" name="Rectangle 3"/>
          <p:cNvSpPr>
            <a:spLocks noGrp="1" noChangeArrowheads="1"/>
          </p:cNvSpPr>
          <p:nvPr>
            <p:ph idx="1"/>
          </p:nvPr>
        </p:nvSpPr>
        <p:spPr>
          <a:xfrm>
            <a:off x="833059" y="1981201"/>
            <a:ext cx="7533701" cy="2895600"/>
          </a:xfrm>
        </p:spPr>
        <p:txBody>
          <a:bodyPr>
            <a:normAutofit/>
          </a:bodyPr>
          <a:lstStyle/>
          <a:p>
            <a:pPr marL="0" indent="0" eaLnBrk="1" hangingPunct="1">
              <a:spcBef>
                <a:spcPts val="0"/>
              </a:spcBef>
              <a:spcAft>
                <a:spcPts val="0"/>
              </a:spcAft>
              <a:buNone/>
              <a:defRPr/>
            </a:pPr>
            <a:r>
              <a:rPr lang="en-US" sz="2800" dirty="0">
                <a:solidFill>
                  <a:srgbClr val="212529"/>
                </a:solidFill>
              </a:rPr>
              <a:t>“… </a:t>
            </a:r>
            <a:r>
              <a:rPr lang="en-US" sz="2800" b="0" i="0" dirty="0">
                <a:solidFill>
                  <a:srgbClr val="212529"/>
                </a:solidFill>
                <a:effectLst/>
              </a:rPr>
              <a:t>is an intentional, prosocial approach that ….. enhances youth's strengths and assets”.</a:t>
            </a:r>
          </a:p>
          <a:p>
            <a:pPr marL="0" indent="0" eaLnBrk="1" hangingPunct="1">
              <a:spcBef>
                <a:spcPts val="0"/>
              </a:spcBef>
              <a:spcAft>
                <a:spcPts val="0"/>
              </a:spcAft>
              <a:buNone/>
              <a:defRPr/>
            </a:pPr>
            <a:endParaRPr lang="en-US" sz="2800" b="0" i="0" dirty="0">
              <a:solidFill>
                <a:srgbClr val="212529"/>
              </a:solidFill>
              <a:effectLst/>
            </a:endParaRPr>
          </a:p>
          <a:p>
            <a:pPr marL="0" indent="0" eaLnBrk="1" hangingPunct="1">
              <a:spcBef>
                <a:spcPts val="0"/>
              </a:spcBef>
              <a:spcAft>
                <a:spcPts val="0"/>
              </a:spcAft>
              <a:buNone/>
              <a:defRPr/>
            </a:pPr>
            <a:r>
              <a:rPr lang="en-US" sz="2800" dirty="0">
                <a:solidFill>
                  <a:srgbClr val="212529"/>
                </a:solidFill>
              </a:rPr>
              <a:t>“… </a:t>
            </a:r>
            <a:r>
              <a:rPr lang="en-US" sz="2800" b="0" i="0" dirty="0">
                <a:solidFill>
                  <a:srgbClr val="212529"/>
                </a:solidFill>
                <a:effectLst/>
              </a:rPr>
              <a:t>promotes positive outcomes for young people by providing opportunities, fostering positive relationships, and furnishing the support needed to build on their leadership strengths”.</a:t>
            </a:r>
          </a:p>
          <a:p>
            <a:pPr marL="0" indent="0" eaLnBrk="1" hangingPunct="1">
              <a:buNone/>
              <a:defRPr/>
            </a:pPr>
            <a:endParaRPr lang="en-US" sz="800" dirty="0">
              <a:solidFill>
                <a:srgbClr val="212529"/>
              </a:solidFill>
            </a:endParaRPr>
          </a:p>
        </p:txBody>
      </p:sp>
      <p:pic>
        <p:nvPicPr>
          <p:cNvPr id="3" name="Picture 2" descr="A green logo with a four leaf clover and white text&#10;&#10;Description automatically generated">
            <a:extLst>
              <a:ext uri="{FF2B5EF4-FFF2-40B4-BE49-F238E27FC236}">
                <a16:creationId xmlns:a16="http://schemas.microsoft.com/office/drawing/2014/main" id="{FFEFE711-268D-109E-4AF1-7B278E55B441}"/>
              </a:ext>
            </a:extLst>
          </p:cNvPr>
          <p:cNvPicPr>
            <a:picLocks noChangeAspect="1"/>
          </p:cNvPicPr>
          <p:nvPr/>
        </p:nvPicPr>
        <p:blipFill rotWithShape="1">
          <a:blip r:embed="rId3">
            <a:extLst>
              <a:ext uri="{28A0092B-C50C-407E-A947-70E740481C1C}">
                <a14:useLocalDpi xmlns:a14="http://schemas.microsoft.com/office/drawing/2010/main" val="0"/>
              </a:ext>
            </a:extLst>
          </a:blip>
          <a:srcRect t="7546" b="18159"/>
          <a:stretch/>
        </p:blipFill>
        <p:spPr>
          <a:xfrm>
            <a:off x="5625212" y="4690466"/>
            <a:ext cx="2409827" cy="1439470"/>
          </a:xfrm>
          <a:prstGeom prst="rect">
            <a:avLst/>
          </a:prstGeom>
        </p:spPr>
      </p:pic>
      <p:sp>
        <p:nvSpPr>
          <p:cNvPr id="4" name="TextBox 3">
            <a:extLst>
              <a:ext uri="{FF2B5EF4-FFF2-40B4-BE49-F238E27FC236}">
                <a16:creationId xmlns:a16="http://schemas.microsoft.com/office/drawing/2014/main" id="{AC4D14DA-D878-F43B-6CAF-9118CA97B760}"/>
              </a:ext>
            </a:extLst>
          </p:cNvPr>
          <p:cNvSpPr txBox="1"/>
          <p:nvPr/>
        </p:nvSpPr>
        <p:spPr>
          <a:xfrm>
            <a:off x="685800" y="6440458"/>
            <a:ext cx="4593430" cy="369332"/>
          </a:xfrm>
          <a:prstGeom prst="rect">
            <a:avLst/>
          </a:prstGeom>
          <a:noFill/>
        </p:spPr>
        <p:txBody>
          <a:bodyPr wrap="square">
            <a:spAutoFit/>
          </a:bodyPr>
          <a:lstStyle/>
          <a:p>
            <a:r>
              <a:rPr lang="en-US" dirty="0">
                <a:solidFill>
                  <a:schemeClr val="bg1"/>
                </a:solidFill>
              </a:rPr>
              <a:t>https://actforyouth.net/pyd/</a:t>
            </a:r>
          </a:p>
        </p:txBody>
      </p:sp>
      <p:sp>
        <p:nvSpPr>
          <p:cNvPr id="5" name="TextBox 4">
            <a:extLst>
              <a:ext uri="{FF2B5EF4-FFF2-40B4-BE49-F238E27FC236}">
                <a16:creationId xmlns:a16="http://schemas.microsoft.com/office/drawing/2014/main" id="{CE3FAA7B-50B0-59E2-E474-5CC20BA5A97E}"/>
              </a:ext>
            </a:extLst>
          </p:cNvPr>
          <p:cNvSpPr txBox="1"/>
          <p:nvPr/>
        </p:nvSpPr>
        <p:spPr>
          <a:xfrm>
            <a:off x="718208" y="5210981"/>
            <a:ext cx="5021855" cy="584775"/>
          </a:xfrm>
          <a:prstGeom prst="rect">
            <a:avLst/>
          </a:prstGeom>
          <a:noFill/>
        </p:spPr>
        <p:txBody>
          <a:bodyPr wrap="square">
            <a:spAutoFit/>
          </a:bodyPr>
          <a:lstStyle/>
          <a:p>
            <a:pPr marL="0" indent="0" eaLnBrk="1" hangingPunct="1">
              <a:spcBef>
                <a:spcPts val="0"/>
              </a:spcBef>
              <a:buNone/>
              <a:defRPr/>
            </a:pPr>
            <a:r>
              <a:rPr lang="en-US" sz="3200" b="1" dirty="0">
                <a:solidFill>
                  <a:srgbClr val="00B050"/>
                </a:solidFill>
              </a:rPr>
              <a:t>4-H Volunteers ensure that:</a:t>
            </a:r>
          </a:p>
        </p:txBody>
      </p:sp>
    </p:spTree>
    <p:extLst>
      <p:ext uri="{BB962C8B-B14F-4D97-AF65-F5344CB8AC3E}">
        <p14:creationId xmlns:p14="http://schemas.microsoft.com/office/powerpoint/2010/main" val="376744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normAutofit/>
          </a:bodyPr>
          <a:lstStyle/>
          <a:p>
            <a:r>
              <a:rPr lang="en-US" sz="4000" dirty="0">
                <a:solidFill>
                  <a:schemeClr val="accent2"/>
                </a:solidFill>
                <a:latin typeface="+mn-lt"/>
              </a:rPr>
              <a:t>Youth Outcomes of PYD Done Well</a:t>
            </a:r>
          </a:p>
        </p:txBody>
      </p:sp>
      <p:graphicFrame>
        <p:nvGraphicFramePr>
          <p:cNvPr id="4" name="Content Placeholder 3">
            <a:extLst>
              <a:ext uri="{FF2B5EF4-FFF2-40B4-BE49-F238E27FC236}">
                <a16:creationId xmlns:a16="http://schemas.microsoft.com/office/drawing/2014/main" id="{F4E9DB5E-EE68-4F90-213E-381A83887FFB}"/>
              </a:ext>
            </a:extLst>
          </p:cNvPr>
          <p:cNvGraphicFramePr>
            <a:graphicFrameLocks noGrp="1"/>
          </p:cNvGraphicFramePr>
          <p:nvPr>
            <p:ph idx="1"/>
            <p:extLst>
              <p:ext uri="{D42A27DB-BD31-4B8C-83A1-F6EECF244321}">
                <p14:modId xmlns:p14="http://schemas.microsoft.com/office/powerpoint/2010/main" val="3064207686"/>
              </p:ext>
            </p:extLst>
          </p:nvPr>
        </p:nvGraphicFramePr>
        <p:xfrm>
          <a:off x="822960" y="1828800"/>
          <a:ext cx="7543800" cy="442914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1423039224"/>
                    </a:ext>
                  </a:extLst>
                </a:gridCol>
                <a:gridCol w="3771900">
                  <a:extLst>
                    <a:ext uri="{9D8B030D-6E8A-4147-A177-3AD203B41FA5}">
                      <a16:colId xmlns:a16="http://schemas.microsoft.com/office/drawing/2014/main" val="1637955241"/>
                    </a:ext>
                  </a:extLst>
                </a:gridCol>
              </a:tblGrid>
              <a:tr h="1354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Objective"/>
                        </a:rPr>
                        <a:t>Competence:</a:t>
                      </a:r>
                      <a:r>
                        <a:rPr lang="en-US" b="0" i="0" dirty="0">
                          <a:solidFill>
                            <a:srgbClr val="212529"/>
                          </a:solidFill>
                          <a:effectLst/>
                          <a:latin typeface="Objective"/>
                        </a:rPr>
                        <a:t> the ability to act effectively in a range of settings, including social, emotional, cognitive, cultural, health, academic, vocational, and civic domains.</a:t>
                      </a:r>
                    </a:p>
                  </a:txBody>
                  <a:tcPr>
                    <a:solidFill>
                      <a:srgbClr val="FE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Objective"/>
                        </a:rPr>
                        <a:t>Connection:</a:t>
                      </a:r>
                      <a:r>
                        <a:rPr lang="en-US" b="0" i="0" dirty="0">
                          <a:solidFill>
                            <a:srgbClr val="212529"/>
                          </a:solidFill>
                          <a:effectLst/>
                          <a:latin typeface="Objective"/>
                        </a:rPr>
                        <a:t> a sense of belonging, positive bonds with people and social institutions; being protected and having basic needs met.</a:t>
                      </a:r>
                    </a:p>
                    <a:p>
                      <a:endParaRPr lang="en-US" dirty="0"/>
                    </a:p>
                  </a:txBody>
                  <a:tcPr>
                    <a:solidFill>
                      <a:srgbClr val="FEE8E8"/>
                    </a:solidFill>
                  </a:tcPr>
                </a:tc>
                <a:extLst>
                  <a:ext uri="{0D108BD9-81ED-4DB2-BD59-A6C34878D82A}">
                    <a16:rowId xmlns:a16="http://schemas.microsoft.com/office/drawing/2014/main" val="49444802"/>
                  </a:ext>
                </a:extLst>
              </a:tr>
              <a:tr h="160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Objective"/>
                        </a:rPr>
                        <a:t>Confidence:</a:t>
                      </a:r>
                      <a:r>
                        <a:rPr lang="en-US" b="0" i="0" dirty="0">
                          <a:solidFill>
                            <a:srgbClr val="212529"/>
                          </a:solidFill>
                          <a:effectLst/>
                          <a:latin typeface="Objective"/>
                        </a:rPr>
                        <a:t> a sense of overall self-worth, mastery, and efficacy; awareness of making progress in life and having expectations for the future; belief in one's ability to make a meaningful contribution.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Objective"/>
                        </a:rPr>
                        <a:t>Character:</a:t>
                      </a:r>
                      <a:r>
                        <a:rPr lang="en-US" b="0" i="0" dirty="0">
                          <a:solidFill>
                            <a:srgbClr val="212529"/>
                          </a:solidFill>
                          <a:effectLst/>
                          <a:latin typeface="Objective"/>
                        </a:rPr>
                        <a:t> respect for society and cultural rules; an inner moral compass; taking responsibility and being accountable.</a:t>
                      </a:r>
                    </a:p>
                    <a:p>
                      <a:endParaRPr lang="en-US" dirty="0"/>
                    </a:p>
                  </a:txBody>
                  <a:tcPr/>
                </a:tc>
                <a:extLst>
                  <a:ext uri="{0D108BD9-81ED-4DB2-BD59-A6C34878D82A}">
                    <a16:rowId xmlns:a16="http://schemas.microsoft.com/office/drawing/2014/main" val="4168091059"/>
                  </a:ext>
                </a:extLst>
              </a:tr>
              <a:tr h="1228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Objective"/>
                        </a:rPr>
                        <a:t>Caring/Compassion:</a:t>
                      </a:r>
                      <a:r>
                        <a:rPr lang="en-US" b="0" i="0" dirty="0">
                          <a:solidFill>
                            <a:srgbClr val="212529"/>
                          </a:solidFill>
                          <a:effectLst/>
                          <a:latin typeface="Objective"/>
                        </a:rPr>
                        <a:t> a sense of sympathy and empathy for others, a commitment to social justice.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Objective"/>
                        </a:rPr>
                        <a:t>Contribution:</a:t>
                      </a:r>
                      <a:r>
                        <a:rPr lang="en-US" b="0" i="0" dirty="0">
                          <a:solidFill>
                            <a:srgbClr val="212529"/>
                          </a:solidFill>
                          <a:effectLst/>
                          <a:latin typeface="Objective"/>
                        </a:rPr>
                        <a:t> active participation and leadership, bringing about positive change in self, family, social, and civic life.</a:t>
                      </a:r>
                      <a:endParaRPr lang="en-US" dirty="0"/>
                    </a:p>
                  </a:txBody>
                  <a:tcPr/>
                </a:tc>
                <a:extLst>
                  <a:ext uri="{0D108BD9-81ED-4DB2-BD59-A6C34878D82A}">
                    <a16:rowId xmlns:a16="http://schemas.microsoft.com/office/drawing/2014/main" val="2705051411"/>
                  </a:ext>
                </a:extLst>
              </a:tr>
            </a:tbl>
          </a:graphicData>
        </a:graphic>
      </p:graphicFrame>
      <p:sp>
        <p:nvSpPr>
          <p:cNvPr id="5" name="TextBox 4">
            <a:extLst>
              <a:ext uri="{FF2B5EF4-FFF2-40B4-BE49-F238E27FC236}">
                <a16:creationId xmlns:a16="http://schemas.microsoft.com/office/drawing/2014/main" id="{8A439FE2-259F-7E65-5A52-04E24C34E227}"/>
              </a:ext>
            </a:extLst>
          </p:cNvPr>
          <p:cNvSpPr txBox="1"/>
          <p:nvPr/>
        </p:nvSpPr>
        <p:spPr>
          <a:xfrm>
            <a:off x="914400" y="6386730"/>
            <a:ext cx="4572000" cy="369332"/>
          </a:xfrm>
          <a:prstGeom prst="rect">
            <a:avLst/>
          </a:prstGeom>
          <a:noFill/>
        </p:spPr>
        <p:txBody>
          <a:bodyPr wrap="square">
            <a:spAutoFit/>
          </a:bodyPr>
          <a:lstStyle/>
          <a:p>
            <a:r>
              <a:rPr lang="en-US" dirty="0">
                <a:solidFill>
                  <a:schemeClr val="bg1"/>
                </a:solidFill>
              </a:rPr>
              <a:t>https://actforyouth.net/</a:t>
            </a:r>
          </a:p>
        </p:txBody>
      </p:sp>
    </p:spTree>
    <p:extLst>
      <p:ext uri="{BB962C8B-B14F-4D97-AF65-F5344CB8AC3E}">
        <p14:creationId xmlns:p14="http://schemas.microsoft.com/office/powerpoint/2010/main" val="190178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7216E3-016A-27EB-48E4-BFC2417EFB20}"/>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sz="8000">
                <a:solidFill>
                  <a:schemeClr val="tx1">
                    <a:lumMod val="85000"/>
                    <a:lumOff val="15000"/>
                  </a:schemeClr>
                </a:solidFill>
              </a:rPr>
              <a:t>What do we need to Thrive?</a:t>
            </a:r>
          </a:p>
        </p:txBody>
      </p:sp>
      <p:sp>
        <p:nvSpPr>
          <p:cNvPr id="33" name="Rectangle 3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F27E536E-69EA-F7F5-1DA4-0F96CC0EC585}"/>
              </a:ext>
            </a:extLst>
          </p:cNvPr>
          <p:cNvSpPr>
            <a:spLocks noGrp="1"/>
          </p:cNvSpPr>
          <p:nvPr>
            <p:ph type="subTitle" idx="4294967295"/>
          </p:nvPr>
        </p:nvSpPr>
        <p:spPr>
          <a:xfrm>
            <a:off x="825038" y="5225240"/>
            <a:ext cx="7543800" cy="1143000"/>
          </a:xfrm>
        </p:spPr>
        <p:txBody>
          <a:bodyPr vert="horz" lIns="91440" tIns="45720" rIns="91440" bIns="45720" rtlCol="0">
            <a:normAutofit/>
          </a:bodyPr>
          <a:lstStyle/>
          <a:p>
            <a:pPr marL="0" indent="0">
              <a:buNone/>
            </a:pPr>
            <a:r>
              <a:rPr lang="en-US" sz="3200" b="1" cap="all" spc="200" dirty="0">
                <a:solidFill>
                  <a:srgbClr val="FFFFFF"/>
                </a:solidFill>
                <a:latin typeface="+mj-lt"/>
              </a:rPr>
              <a:t>Maslow’s hierarchy of needs</a:t>
            </a:r>
          </a:p>
        </p:txBody>
      </p:sp>
      <p:sp>
        <p:nvSpPr>
          <p:cNvPr id="35" name="Rectangle 3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1362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7834-FE75-E343-2332-4F64C2D0A60C}"/>
              </a:ext>
            </a:extLst>
          </p:cNvPr>
          <p:cNvSpPr>
            <a:spLocks noGrp="1"/>
          </p:cNvSpPr>
          <p:nvPr>
            <p:ph type="title"/>
          </p:nvPr>
        </p:nvSpPr>
        <p:spPr>
          <a:xfrm>
            <a:off x="822960" y="762000"/>
            <a:ext cx="7543800" cy="975361"/>
          </a:xfrm>
        </p:spPr>
        <p:txBody>
          <a:bodyPr>
            <a:normAutofit fontScale="90000"/>
          </a:bodyPr>
          <a:lstStyle/>
          <a:p>
            <a:r>
              <a:rPr lang="en-US" sz="4000" dirty="0">
                <a:solidFill>
                  <a:schemeClr val="accent2">
                    <a:lumMod val="75000"/>
                  </a:schemeClr>
                </a:solidFill>
                <a:latin typeface="+mn-lt"/>
              </a:rPr>
              <a:t>Maslow’s Hierarchy of Needs</a:t>
            </a:r>
            <a:br>
              <a:rPr lang="en-US" sz="4000" dirty="0">
                <a:solidFill>
                  <a:schemeClr val="accent2">
                    <a:lumMod val="75000"/>
                  </a:schemeClr>
                </a:solidFill>
                <a:latin typeface="+mn-lt"/>
              </a:rPr>
            </a:br>
            <a:endParaRPr lang="en-US" sz="4000" dirty="0">
              <a:solidFill>
                <a:schemeClr val="accent2">
                  <a:lumMod val="75000"/>
                </a:schemeClr>
              </a:solidFill>
              <a:latin typeface="+mn-lt"/>
            </a:endParaRPr>
          </a:p>
        </p:txBody>
      </p:sp>
      <p:sp>
        <p:nvSpPr>
          <p:cNvPr id="4" name="TextBox 3">
            <a:extLst>
              <a:ext uri="{FF2B5EF4-FFF2-40B4-BE49-F238E27FC236}">
                <a16:creationId xmlns:a16="http://schemas.microsoft.com/office/drawing/2014/main" id="{196CF058-3BD3-F1C3-0BAD-9161D8791CD4}"/>
              </a:ext>
            </a:extLst>
          </p:cNvPr>
          <p:cNvSpPr txBox="1"/>
          <p:nvPr/>
        </p:nvSpPr>
        <p:spPr>
          <a:xfrm>
            <a:off x="533400" y="1769494"/>
            <a:ext cx="4572000" cy="1200329"/>
          </a:xfrm>
          <a:prstGeom prst="rect">
            <a:avLst/>
          </a:prstGeom>
          <a:noFill/>
        </p:spPr>
        <p:txBody>
          <a:bodyPr wrap="square">
            <a:spAutoFit/>
          </a:bodyPr>
          <a:lstStyle/>
          <a:p>
            <a:r>
              <a:rPr lang="en-US" sz="2400" dirty="0">
                <a:latin typeface="+mn-lt"/>
              </a:rPr>
              <a:t>E.g., hungry, scared or isolated children cannot develop self-respect and confidence</a:t>
            </a:r>
            <a:endParaRPr lang="en-US" sz="2400" dirty="0"/>
          </a:p>
        </p:txBody>
      </p:sp>
      <p:pic>
        <p:nvPicPr>
          <p:cNvPr id="5" name="Picture 9" descr="800px-maslows_hierarchy_of_needssvg">
            <a:extLst>
              <a:ext uri="{FF2B5EF4-FFF2-40B4-BE49-F238E27FC236}">
                <a16:creationId xmlns:a16="http://schemas.microsoft.com/office/drawing/2014/main" id="{FB8081A3-908B-DD10-EF9E-4D0D27489ACA}"/>
              </a:ext>
            </a:extLst>
          </p:cNvPr>
          <p:cNvPicPr>
            <a:picLocks noChangeAspect="1" noChangeArrowheads="1"/>
          </p:cNvPicPr>
          <p:nvPr/>
        </p:nvPicPr>
        <p:blipFill>
          <a:blip r:embed="rId2" cstate="print"/>
          <a:srcRect/>
          <a:stretch>
            <a:fillRect/>
          </a:stretch>
        </p:blipFill>
        <p:spPr bwMode="auto">
          <a:xfrm>
            <a:off x="1524000" y="1467494"/>
            <a:ext cx="7391400" cy="4841367"/>
          </a:xfrm>
          <a:prstGeom prst="rect">
            <a:avLst/>
          </a:prstGeom>
          <a:noFill/>
          <a:ln w="9525">
            <a:noFill/>
            <a:miter lim="800000"/>
            <a:headEnd/>
            <a:tailEnd/>
          </a:ln>
        </p:spPr>
      </p:pic>
    </p:spTree>
    <p:extLst>
      <p:ext uri="{BB962C8B-B14F-4D97-AF65-F5344CB8AC3E}">
        <p14:creationId xmlns:p14="http://schemas.microsoft.com/office/powerpoint/2010/main" val="400004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7216E3-016A-27EB-48E4-BFC2417EFB20}"/>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sz="8000">
                <a:solidFill>
                  <a:schemeClr val="tx1">
                    <a:lumMod val="85000"/>
                    <a:lumOff val="15000"/>
                  </a:schemeClr>
                </a:solidFill>
              </a:rPr>
              <a:t>What makes young people Thrive?</a:t>
            </a:r>
          </a:p>
        </p:txBody>
      </p:sp>
      <p:sp>
        <p:nvSpPr>
          <p:cNvPr id="33" name="Rectangle 3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F27E536E-69EA-F7F5-1DA4-0F96CC0EC585}"/>
              </a:ext>
            </a:extLst>
          </p:cNvPr>
          <p:cNvSpPr>
            <a:spLocks noGrp="1"/>
          </p:cNvSpPr>
          <p:nvPr>
            <p:ph type="subTitle" idx="4294967295"/>
          </p:nvPr>
        </p:nvSpPr>
        <p:spPr>
          <a:xfrm>
            <a:off x="825038" y="5225240"/>
            <a:ext cx="7543800" cy="1143000"/>
          </a:xfrm>
        </p:spPr>
        <p:txBody>
          <a:bodyPr vert="horz" lIns="91440" tIns="45720" rIns="91440" bIns="45720" rtlCol="0">
            <a:normAutofit/>
          </a:bodyPr>
          <a:lstStyle/>
          <a:p>
            <a:pPr marL="0" indent="0">
              <a:buNone/>
            </a:pPr>
            <a:r>
              <a:rPr lang="en-US" sz="3600" b="1" cap="all" spc="200" dirty="0">
                <a:solidFill>
                  <a:srgbClr val="FFFFFF"/>
                </a:solidFill>
                <a:latin typeface="+mj-lt"/>
              </a:rPr>
              <a:t>The thriving model</a:t>
            </a:r>
          </a:p>
        </p:txBody>
      </p:sp>
      <p:sp>
        <p:nvSpPr>
          <p:cNvPr id="35" name="Rectangle 3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1048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10"/>
          <p:cNvSpPr>
            <a:spLocks noGrp="1" noChangeArrowheads="1"/>
          </p:cNvSpPr>
          <p:nvPr>
            <p:ph type="title" idx="4294967295"/>
          </p:nvPr>
        </p:nvSpPr>
        <p:spPr>
          <a:xfrm>
            <a:off x="533400" y="2324558"/>
            <a:ext cx="2971800" cy="1143000"/>
          </a:xfrm>
        </p:spPr>
        <p:txBody>
          <a:bodyPr>
            <a:normAutofit/>
          </a:bodyPr>
          <a:lstStyle/>
          <a:p>
            <a:pPr eaLnBrk="1" hangingPunct="1">
              <a:defRPr/>
            </a:pPr>
            <a:r>
              <a:rPr lang="en-US" sz="4000" dirty="0">
                <a:solidFill>
                  <a:schemeClr val="accent2">
                    <a:lumMod val="75000"/>
                  </a:schemeClr>
                </a:solidFill>
                <a:latin typeface="+mn-lt"/>
              </a:rPr>
              <a:t>The Thriving </a:t>
            </a:r>
            <a:br>
              <a:rPr lang="en-US" sz="4000" dirty="0">
                <a:solidFill>
                  <a:schemeClr val="accent2">
                    <a:lumMod val="75000"/>
                  </a:schemeClr>
                </a:solidFill>
                <a:latin typeface="+mn-lt"/>
              </a:rPr>
            </a:br>
            <a:r>
              <a:rPr lang="en-US" sz="4000" dirty="0">
                <a:solidFill>
                  <a:schemeClr val="accent2">
                    <a:lumMod val="75000"/>
                  </a:schemeClr>
                </a:solidFill>
                <a:latin typeface="+mn-lt"/>
              </a:rPr>
              <a:t>Model</a:t>
            </a:r>
          </a:p>
        </p:txBody>
      </p:sp>
      <p:pic>
        <p:nvPicPr>
          <p:cNvPr id="1026" name="Picture 2">
            <a:extLst>
              <a:ext uri="{FF2B5EF4-FFF2-40B4-BE49-F238E27FC236}">
                <a16:creationId xmlns:a16="http://schemas.microsoft.com/office/drawing/2014/main" id="{998AFE5C-E07C-2B32-3A08-B72FA1FAD0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0" b="2439"/>
          <a:stretch/>
        </p:blipFill>
        <p:spPr bwMode="auto">
          <a:xfrm>
            <a:off x="3657600" y="124527"/>
            <a:ext cx="5257800" cy="615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09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10"/>
          <p:cNvSpPr>
            <a:spLocks noGrp="1" noChangeArrowheads="1"/>
          </p:cNvSpPr>
          <p:nvPr>
            <p:ph type="title"/>
          </p:nvPr>
        </p:nvSpPr>
        <p:spPr>
          <a:xfrm>
            <a:off x="990600" y="274638"/>
            <a:ext cx="7696200" cy="1143000"/>
          </a:xfrm>
        </p:spPr>
        <p:txBody>
          <a:bodyPr>
            <a:normAutofit/>
          </a:bodyPr>
          <a:lstStyle/>
          <a:p>
            <a:pPr eaLnBrk="1" hangingPunct="1">
              <a:defRPr/>
            </a:pPr>
            <a:r>
              <a:rPr lang="en-US" sz="4000" dirty="0">
                <a:solidFill>
                  <a:schemeClr val="accent2">
                    <a:lumMod val="75000"/>
                  </a:schemeClr>
                </a:solidFill>
                <a:latin typeface="+mn-lt"/>
              </a:rPr>
              <a:t>The Thriving Model</a:t>
            </a:r>
          </a:p>
        </p:txBody>
      </p:sp>
      <p:pic>
        <p:nvPicPr>
          <p:cNvPr id="1026" name="Picture 2">
            <a:extLst>
              <a:ext uri="{FF2B5EF4-FFF2-40B4-BE49-F238E27FC236}">
                <a16:creationId xmlns:a16="http://schemas.microsoft.com/office/drawing/2014/main" id="{998AFE5C-E07C-2B32-3A08-B72FA1FAD0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054" y="274638"/>
            <a:ext cx="1117946" cy="1325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0CAB9B19-3B51-970C-34C4-7CFEFED8858C}"/>
              </a:ext>
            </a:extLst>
          </p:cNvPr>
          <p:cNvSpPr txBox="1">
            <a:spLocks noChangeArrowheads="1"/>
          </p:cNvSpPr>
          <p:nvPr/>
        </p:nvSpPr>
        <p:spPr>
          <a:xfrm>
            <a:off x="617538" y="1905001"/>
            <a:ext cx="7764462" cy="426719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spcAft>
                <a:spcPts val="1200"/>
              </a:spcAft>
              <a:buNone/>
              <a:defRPr/>
            </a:pPr>
            <a:r>
              <a:rPr lang="en-US" sz="2800" i="0" dirty="0">
                <a:solidFill>
                  <a:schemeClr val="tx1"/>
                </a:solidFill>
                <a:effectLst/>
              </a:rPr>
              <a:t>The 4-H Thriving Model is the theory of change for positive youth development in 4-H</a:t>
            </a:r>
            <a:r>
              <a:rPr lang="en-US" sz="2800" dirty="0">
                <a:solidFill>
                  <a:schemeClr val="tx1"/>
                </a:solidFill>
              </a:rPr>
              <a:t> through h</a:t>
            </a:r>
            <a:r>
              <a:rPr lang="en-US" sz="2800" i="0" dirty="0">
                <a:solidFill>
                  <a:schemeClr val="tx1"/>
                </a:solidFill>
                <a:effectLst/>
              </a:rPr>
              <a:t>igh quality programs</a:t>
            </a:r>
            <a:r>
              <a:rPr lang="en-US" sz="2800" dirty="0">
                <a:solidFill>
                  <a:schemeClr val="tx1"/>
                </a:solidFill>
              </a:rPr>
              <a:t>.</a:t>
            </a:r>
          </a:p>
          <a:p>
            <a:pPr marL="0" indent="0" algn="ctr">
              <a:lnSpc>
                <a:spcPct val="90000"/>
              </a:lnSpc>
              <a:spcAft>
                <a:spcPts val="1200"/>
              </a:spcAft>
              <a:buNone/>
              <a:defRPr/>
            </a:pPr>
            <a:r>
              <a:rPr lang="en-US" sz="2800" b="1" i="0" dirty="0">
                <a:solidFill>
                  <a:schemeClr val="tx1"/>
                </a:solidFill>
                <a:effectLst/>
              </a:rPr>
              <a:t>7 indicators that show youth are thriving</a:t>
            </a:r>
          </a:p>
          <a:p>
            <a:pPr>
              <a:lnSpc>
                <a:spcPct val="120000"/>
              </a:lnSpc>
              <a:spcBef>
                <a:spcPts val="0"/>
              </a:spcBef>
              <a:buFont typeface="Wingdings" panose="05000000000000000000" pitchFamily="2" charset="2"/>
              <a:buChar char="§"/>
              <a:defRPr/>
            </a:pPr>
            <a:r>
              <a:rPr lang="en-US" sz="2800" i="0" dirty="0">
                <a:solidFill>
                  <a:schemeClr val="tx1"/>
                </a:solidFill>
                <a:effectLst/>
              </a:rPr>
              <a:t>Openness to challenge and discover</a:t>
            </a:r>
          </a:p>
          <a:p>
            <a:pPr>
              <a:lnSpc>
                <a:spcPct val="120000"/>
              </a:lnSpc>
              <a:spcBef>
                <a:spcPts val="0"/>
              </a:spcBef>
              <a:buFont typeface="Wingdings" panose="05000000000000000000" pitchFamily="2" charset="2"/>
              <a:buChar char="§"/>
              <a:defRPr/>
            </a:pPr>
            <a:r>
              <a:rPr lang="en-US" sz="2800" dirty="0">
                <a:solidFill>
                  <a:schemeClr val="tx1"/>
                </a:solidFill>
              </a:rPr>
              <a:t>G</a:t>
            </a:r>
            <a:r>
              <a:rPr lang="en-US" sz="2800" i="0" dirty="0">
                <a:solidFill>
                  <a:schemeClr val="tx1"/>
                </a:solidFill>
                <a:effectLst/>
              </a:rPr>
              <a:t>rowth mindset </a:t>
            </a:r>
          </a:p>
          <a:p>
            <a:pPr>
              <a:lnSpc>
                <a:spcPct val="120000"/>
              </a:lnSpc>
              <a:spcBef>
                <a:spcPts val="0"/>
              </a:spcBef>
              <a:buFont typeface="Wingdings" panose="05000000000000000000" pitchFamily="2" charset="2"/>
              <a:buChar char="§"/>
              <a:defRPr/>
            </a:pPr>
            <a:r>
              <a:rPr lang="en-US" sz="2800" dirty="0">
                <a:solidFill>
                  <a:schemeClr val="tx1"/>
                </a:solidFill>
              </a:rPr>
              <a:t>H</a:t>
            </a:r>
            <a:r>
              <a:rPr lang="en-US" sz="2800" i="0" dirty="0">
                <a:solidFill>
                  <a:schemeClr val="tx1"/>
                </a:solidFill>
                <a:effectLst/>
              </a:rPr>
              <a:t>opeful purpose</a:t>
            </a:r>
          </a:p>
          <a:p>
            <a:pPr>
              <a:lnSpc>
                <a:spcPct val="120000"/>
              </a:lnSpc>
              <a:spcBef>
                <a:spcPts val="0"/>
              </a:spcBef>
              <a:buFont typeface="Wingdings" panose="05000000000000000000" pitchFamily="2" charset="2"/>
              <a:buChar char="§"/>
              <a:defRPr/>
            </a:pPr>
            <a:r>
              <a:rPr lang="en-US" sz="2800" dirty="0">
                <a:solidFill>
                  <a:schemeClr val="tx1"/>
                </a:solidFill>
              </a:rPr>
              <a:t>P</a:t>
            </a:r>
            <a:r>
              <a:rPr lang="en-US" sz="2800" i="0" dirty="0">
                <a:solidFill>
                  <a:schemeClr val="tx1"/>
                </a:solidFill>
                <a:effectLst/>
              </a:rPr>
              <a:t>ro-social orientation</a:t>
            </a:r>
          </a:p>
          <a:p>
            <a:pPr>
              <a:lnSpc>
                <a:spcPct val="120000"/>
              </a:lnSpc>
              <a:spcBef>
                <a:spcPts val="0"/>
              </a:spcBef>
              <a:buFont typeface="Wingdings" panose="05000000000000000000" pitchFamily="2" charset="2"/>
              <a:buChar char="§"/>
              <a:defRPr/>
            </a:pPr>
            <a:r>
              <a:rPr lang="en-US" sz="2800" i="0" dirty="0">
                <a:solidFill>
                  <a:schemeClr val="tx1"/>
                </a:solidFill>
                <a:effectLst/>
              </a:rPr>
              <a:t>Transcendent awareness</a:t>
            </a:r>
          </a:p>
          <a:p>
            <a:pPr>
              <a:lnSpc>
                <a:spcPct val="120000"/>
              </a:lnSpc>
              <a:spcBef>
                <a:spcPts val="0"/>
              </a:spcBef>
              <a:buFont typeface="Wingdings" panose="05000000000000000000" pitchFamily="2" charset="2"/>
              <a:buChar char="§"/>
              <a:defRPr/>
            </a:pPr>
            <a:r>
              <a:rPr lang="en-US" sz="2800" i="0" dirty="0">
                <a:solidFill>
                  <a:schemeClr val="tx1"/>
                </a:solidFill>
                <a:effectLst/>
              </a:rPr>
              <a:t>Positive emotionality</a:t>
            </a:r>
          </a:p>
          <a:p>
            <a:pPr>
              <a:lnSpc>
                <a:spcPct val="120000"/>
              </a:lnSpc>
              <a:spcBef>
                <a:spcPts val="0"/>
              </a:spcBef>
              <a:buFont typeface="Wingdings" panose="05000000000000000000" pitchFamily="2" charset="2"/>
              <a:buChar char="§"/>
              <a:defRPr/>
            </a:pPr>
            <a:r>
              <a:rPr lang="en-US" sz="2800" dirty="0">
                <a:solidFill>
                  <a:schemeClr val="tx1"/>
                </a:solidFill>
              </a:rPr>
              <a:t>S</a:t>
            </a:r>
            <a:r>
              <a:rPr lang="en-US" sz="2800" i="0" dirty="0">
                <a:solidFill>
                  <a:schemeClr val="tx1"/>
                </a:solidFill>
                <a:effectLst/>
              </a:rPr>
              <a:t>elf-regulation though goal setting and management</a:t>
            </a:r>
          </a:p>
          <a:p>
            <a:pPr marL="0" indent="0">
              <a:lnSpc>
                <a:spcPct val="90000"/>
              </a:lnSpc>
              <a:spcAft>
                <a:spcPts val="1200"/>
              </a:spcAft>
              <a:buNone/>
              <a:defRPr/>
            </a:pPr>
            <a:endParaRPr lang="en-US" sz="2800" dirty="0"/>
          </a:p>
        </p:txBody>
      </p:sp>
      <p:sp>
        <p:nvSpPr>
          <p:cNvPr id="4" name="TextBox 3">
            <a:extLst>
              <a:ext uri="{FF2B5EF4-FFF2-40B4-BE49-F238E27FC236}">
                <a16:creationId xmlns:a16="http://schemas.microsoft.com/office/drawing/2014/main" id="{BF635A64-7058-88E3-2F7D-282D3CF816C0}"/>
              </a:ext>
            </a:extLst>
          </p:cNvPr>
          <p:cNvSpPr txBox="1"/>
          <p:nvPr/>
        </p:nvSpPr>
        <p:spPr>
          <a:xfrm>
            <a:off x="829018" y="6398696"/>
            <a:ext cx="6781800" cy="369332"/>
          </a:xfrm>
          <a:prstGeom prst="rect">
            <a:avLst/>
          </a:prstGeom>
          <a:noFill/>
        </p:spPr>
        <p:txBody>
          <a:bodyPr wrap="square">
            <a:spAutoFit/>
          </a:bodyPr>
          <a:lstStyle/>
          <a:p>
            <a:r>
              <a:rPr lang="en-US" dirty="0">
                <a:solidFill>
                  <a:schemeClr val="bg1"/>
                </a:solidFill>
              </a:rPr>
              <a:t>https://helping-youth-thrive.extension.org/home/</a:t>
            </a:r>
          </a:p>
        </p:txBody>
      </p:sp>
    </p:spTree>
    <p:extLst>
      <p:ext uri="{BB962C8B-B14F-4D97-AF65-F5344CB8AC3E}">
        <p14:creationId xmlns:p14="http://schemas.microsoft.com/office/powerpoint/2010/main" val="5302179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0" name="Rectangle 104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2" name="Straight Connector 105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54" name="Rectangle 1053">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52AB0-15B1-EDBC-CFC8-3AF22DE9349B}"/>
              </a:ext>
            </a:extLst>
          </p:cNvPr>
          <p:cNvSpPr>
            <a:spLocks noGrp="1"/>
          </p:cNvSpPr>
          <p:nvPr>
            <p:ph type="title"/>
          </p:nvPr>
        </p:nvSpPr>
        <p:spPr>
          <a:xfrm>
            <a:off x="475499" y="4550229"/>
            <a:ext cx="8181805" cy="1057655"/>
          </a:xfrm>
        </p:spPr>
        <p:txBody>
          <a:bodyPr vert="horz" lIns="91440" tIns="45720" rIns="91440" bIns="45720" rtlCol="0" anchor="b">
            <a:normAutofit fontScale="90000"/>
          </a:bodyPr>
          <a:lstStyle/>
          <a:p>
            <a:r>
              <a:rPr lang="en-US" sz="4000" dirty="0">
                <a:solidFill>
                  <a:schemeClr val="tx1">
                    <a:lumMod val="85000"/>
                    <a:lumOff val="15000"/>
                  </a:schemeClr>
                </a:solidFill>
              </a:rPr>
              <a:t>Growth Mindset – help your </a:t>
            </a:r>
            <a:r>
              <a:rPr lang="en-US" sz="4000">
                <a:solidFill>
                  <a:schemeClr val="tx1">
                    <a:lumMod val="85000"/>
                    <a:lumOff val="15000"/>
                  </a:schemeClr>
                </a:solidFill>
              </a:rPr>
              <a:t>youth thrive</a:t>
            </a:r>
            <a:endParaRPr lang="en-US" sz="4000" dirty="0">
              <a:solidFill>
                <a:schemeClr val="tx1">
                  <a:lumMod val="85000"/>
                  <a:lumOff val="15000"/>
                </a:schemeClr>
              </a:solidFill>
            </a:endParaRPr>
          </a:p>
        </p:txBody>
      </p:sp>
      <p:pic>
        <p:nvPicPr>
          <p:cNvPr id="1026" name="Picture 2" descr="Strategies to Shift your Mindset for Success | Uprise Health">
            <a:extLst>
              <a:ext uri="{FF2B5EF4-FFF2-40B4-BE49-F238E27FC236}">
                <a16:creationId xmlns:a16="http://schemas.microsoft.com/office/drawing/2014/main" id="{B4661985-17D0-4BC9-C6DF-09F3D59941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1598260" y="695071"/>
            <a:ext cx="5771808" cy="3852682"/>
          </a:xfrm>
          <a:prstGeom prst="rect">
            <a:avLst/>
          </a:prstGeom>
          <a:noFill/>
          <a:extLst>
            <a:ext uri="{909E8E84-426E-40DD-AFC4-6F175D3DCCD1}">
              <a14:hiddenFill xmlns:a14="http://schemas.microsoft.com/office/drawing/2010/main">
                <a:solidFill>
                  <a:srgbClr val="FFFFFF"/>
                </a:solidFill>
              </a14:hiddenFill>
            </a:ext>
          </a:extLst>
        </p:spPr>
      </p:pic>
      <p:cxnSp>
        <p:nvCxnSpPr>
          <p:cNvPr id="1056" name="Straight Connector 1055">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58" name="Rectangle 1057">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0" name="Rectangle 1059">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7027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7216E3-016A-27EB-48E4-BFC2417EFB20}"/>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sz="3200" b="1" dirty="0">
                <a:solidFill>
                  <a:schemeClr val="tx1">
                    <a:lumMod val="85000"/>
                    <a:lumOff val="15000"/>
                  </a:schemeClr>
                </a:solidFill>
              </a:rPr>
              <a:t>Great educators: </a:t>
            </a:r>
            <a:br>
              <a:rPr lang="en-US" sz="3200" dirty="0">
                <a:solidFill>
                  <a:schemeClr val="tx1">
                    <a:lumMod val="85000"/>
                    <a:lumOff val="15000"/>
                  </a:schemeClr>
                </a:solidFill>
              </a:rPr>
            </a:br>
            <a:r>
              <a:rPr lang="en-US" sz="3200" dirty="0">
                <a:solidFill>
                  <a:schemeClr val="tx1">
                    <a:lumMod val="85000"/>
                    <a:lumOff val="15000"/>
                  </a:schemeClr>
                </a:solidFill>
              </a:rPr>
              <a:t>     - spark interest</a:t>
            </a:r>
            <a:br>
              <a:rPr lang="en-US" sz="3200" dirty="0">
                <a:solidFill>
                  <a:schemeClr val="tx1">
                    <a:lumMod val="85000"/>
                    <a:lumOff val="15000"/>
                  </a:schemeClr>
                </a:solidFill>
              </a:rPr>
            </a:br>
            <a:r>
              <a:rPr lang="en-US" sz="3200" dirty="0">
                <a:solidFill>
                  <a:schemeClr val="tx1">
                    <a:lumMod val="85000"/>
                    <a:lumOff val="15000"/>
                  </a:schemeClr>
                </a:solidFill>
              </a:rPr>
              <a:t>     - help set goals</a:t>
            </a:r>
            <a:br>
              <a:rPr lang="en-US" sz="3200" dirty="0">
                <a:solidFill>
                  <a:schemeClr val="tx1">
                    <a:lumMod val="85000"/>
                    <a:lumOff val="15000"/>
                  </a:schemeClr>
                </a:solidFill>
              </a:rPr>
            </a:br>
            <a:r>
              <a:rPr lang="en-US" sz="3200" dirty="0">
                <a:solidFill>
                  <a:schemeClr val="tx1">
                    <a:lumMod val="85000"/>
                    <a:lumOff val="15000"/>
                  </a:schemeClr>
                </a:solidFill>
              </a:rPr>
              <a:t>     - plan and begin the journey</a:t>
            </a:r>
            <a:br>
              <a:rPr lang="en-US" sz="3200" dirty="0">
                <a:solidFill>
                  <a:schemeClr val="tx1">
                    <a:lumMod val="85000"/>
                    <a:lumOff val="15000"/>
                  </a:schemeClr>
                </a:solidFill>
              </a:rPr>
            </a:br>
            <a:r>
              <a:rPr lang="en-US" sz="3200" dirty="0">
                <a:solidFill>
                  <a:schemeClr val="tx1">
                    <a:lumMod val="85000"/>
                    <a:lumOff val="15000"/>
                  </a:schemeClr>
                </a:solidFill>
              </a:rPr>
              <a:t>     - support students to  maintain progress</a:t>
            </a:r>
            <a:br>
              <a:rPr lang="en-US" sz="3200" dirty="0">
                <a:solidFill>
                  <a:schemeClr val="tx1">
                    <a:lumMod val="85000"/>
                    <a:lumOff val="15000"/>
                  </a:schemeClr>
                </a:solidFill>
              </a:rPr>
            </a:br>
            <a:endParaRPr lang="en-US" sz="3200" dirty="0">
              <a:solidFill>
                <a:schemeClr val="tx1">
                  <a:lumMod val="85000"/>
                  <a:lumOff val="15000"/>
                </a:schemeClr>
              </a:solidFill>
            </a:endParaRPr>
          </a:p>
        </p:txBody>
      </p:sp>
      <p:sp>
        <p:nvSpPr>
          <p:cNvPr id="33" name="Rectangle 3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F27E536E-69EA-F7F5-1DA4-0F96CC0EC585}"/>
              </a:ext>
            </a:extLst>
          </p:cNvPr>
          <p:cNvSpPr>
            <a:spLocks noGrp="1"/>
          </p:cNvSpPr>
          <p:nvPr>
            <p:ph type="subTitle" idx="4294967295"/>
          </p:nvPr>
        </p:nvSpPr>
        <p:spPr>
          <a:xfrm>
            <a:off x="825038" y="5225240"/>
            <a:ext cx="7543800" cy="1143000"/>
          </a:xfrm>
        </p:spPr>
        <p:txBody>
          <a:bodyPr vert="horz" lIns="91440" tIns="45720" rIns="91440" bIns="45720" rtlCol="0">
            <a:normAutofit/>
          </a:bodyPr>
          <a:lstStyle/>
          <a:p>
            <a:pPr marL="0" indent="0">
              <a:buNone/>
            </a:pPr>
            <a:r>
              <a:rPr lang="en-US" sz="3600" b="1" cap="all" spc="200" dirty="0">
                <a:solidFill>
                  <a:srgbClr val="FFFFFF"/>
                </a:solidFill>
                <a:latin typeface="+mj-lt"/>
              </a:rPr>
              <a:t>The stages of change</a:t>
            </a:r>
          </a:p>
        </p:txBody>
      </p:sp>
      <p:sp>
        <p:nvSpPr>
          <p:cNvPr id="35" name="Rectangle 3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6560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7216E3-016A-27EB-48E4-BFC2417EFB20}"/>
              </a:ext>
            </a:extLst>
          </p:cNvPr>
          <p:cNvSpPr>
            <a:spLocks noGrp="1"/>
          </p:cNvSpPr>
          <p:nvPr>
            <p:ph type="ctrTitle"/>
          </p:nvPr>
        </p:nvSpPr>
        <p:spPr>
          <a:xfrm>
            <a:off x="3915696" y="965200"/>
            <a:ext cx="4499251" cy="4927600"/>
          </a:xfrm>
        </p:spPr>
        <p:txBody>
          <a:bodyPr anchor="ctr">
            <a:normAutofit/>
          </a:bodyPr>
          <a:lstStyle/>
          <a:p>
            <a:r>
              <a:rPr lang="en-US" dirty="0">
                <a:solidFill>
                  <a:schemeClr val="tx1"/>
                </a:solidFill>
              </a:rPr>
              <a:t>The 4-H Way</a:t>
            </a:r>
          </a:p>
        </p:txBody>
      </p:sp>
      <p:sp>
        <p:nvSpPr>
          <p:cNvPr id="12" name="Rectangle 11">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F27E536E-69EA-F7F5-1DA4-0F96CC0EC585}"/>
              </a:ext>
            </a:extLst>
          </p:cNvPr>
          <p:cNvSpPr>
            <a:spLocks noGrp="1"/>
          </p:cNvSpPr>
          <p:nvPr>
            <p:ph type="subTitle" idx="1"/>
          </p:nvPr>
        </p:nvSpPr>
        <p:spPr>
          <a:xfrm>
            <a:off x="617517" y="1159565"/>
            <a:ext cx="2571412" cy="4439055"/>
          </a:xfrm>
        </p:spPr>
        <p:txBody>
          <a:bodyPr anchor="ctr">
            <a:normAutofit/>
          </a:bodyPr>
          <a:lstStyle/>
          <a:p>
            <a:r>
              <a:rPr lang="en-US" sz="3600" dirty="0">
                <a:solidFill>
                  <a:srgbClr val="FFFFFF"/>
                </a:solidFill>
              </a:rPr>
              <a:t>4-H is a model program</a:t>
            </a:r>
          </a:p>
        </p:txBody>
      </p:sp>
      <p:sp>
        <p:nvSpPr>
          <p:cNvPr id="14" name="Rectangle 13">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4759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9EE7-6B6F-5A9D-FB6A-181143CC7508}"/>
              </a:ext>
            </a:extLst>
          </p:cNvPr>
          <p:cNvSpPr>
            <a:spLocks noGrp="1"/>
          </p:cNvSpPr>
          <p:nvPr>
            <p:ph type="title"/>
          </p:nvPr>
        </p:nvSpPr>
        <p:spPr/>
        <p:txBody>
          <a:bodyPr>
            <a:normAutofit/>
          </a:bodyPr>
          <a:lstStyle/>
          <a:p>
            <a:r>
              <a:rPr lang="en-US" sz="4000" dirty="0">
                <a:solidFill>
                  <a:schemeClr val="accent2"/>
                </a:solidFill>
                <a:latin typeface="+mn-lt"/>
              </a:rPr>
              <a:t>No Fire without a Spark</a:t>
            </a:r>
          </a:p>
        </p:txBody>
      </p:sp>
      <p:sp>
        <p:nvSpPr>
          <p:cNvPr id="5" name="TextBox 4">
            <a:extLst>
              <a:ext uri="{FF2B5EF4-FFF2-40B4-BE49-F238E27FC236}">
                <a16:creationId xmlns:a16="http://schemas.microsoft.com/office/drawing/2014/main" id="{12963C84-1085-63DA-696A-0C2B5265B856}"/>
              </a:ext>
            </a:extLst>
          </p:cNvPr>
          <p:cNvSpPr txBox="1"/>
          <p:nvPr/>
        </p:nvSpPr>
        <p:spPr>
          <a:xfrm>
            <a:off x="609600" y="2514600"/>
            <a:ext cx="7543800" cy="3108543"/>
          </a:xfrm>
          <a:prstGeom prst="rect">
            <a:avLst/>
          </a:prstGeom>
          <a:noFill/>
        </p:spPr>
        <p:txBody>
          <a:bodyPr wrap="square">
            <a:spAutoFit/>
          </a:bodyPr>
          <a:lstStyle/>
          <a:p>
            <a:pPr algn="ctr"/>
            <a:r>
              <a:rPr lang="en-US" sz="2800" b="0" i="0" dirty="0">
                <a:effectLst/>
                <a:latin typeface="Calibri "/>
              </a:rPr>
              <a:t>Help kids find their SPARK so that their interest catches on fire!</a:t>
            </a:r>
          </a:p>
          <a:p>
            <a:pPr algn="ctr"/>
            <a:endParaRPr lang="en-US" sz="2800" b="0" i="0" dirty="0">
              <a:effectLst/>
              <a:latin typeface="Calibri "/>
            </a:endParaRPr>
          </a:p>
          <a:p>
            <a:pPr algn="ctr"/>
            <a:r>
              <a:rPr lang="en-US" sz="2800" dirty="0">
                <a:latin typeface="Calibri "/>
              </a:rPr>
              <a:t>Sparks </a:t>
            </a:r>
            <a:r>
              <a:rPr lang="en-US" sz="2800" b="0" i="0" dirty="0">
                <a:effectLst/>
                <a:latin typeface="Calibri "/>
              </a:rPr>
              <a:t>provide joy, purpose, and direction. </a:t>
            </a:r>
          </a:p>
          <a:p>
            <a:pPr algn="ctr"/>
            <a:endParaRPr lang="en-US" sz="2800" b="0" i="0" dirty="0">
              <a:effectLst/>
              <a:latin typeface="Calibri "/>
            </a:endParaRPr>
          </a:p>
          <a:p>
            <a:pPr algn="ctr"/>
            <a:r>
              <a:rPr lang="en-US" sz="2800" b="0" i="0" dirty="0">
                <a:effectLst/>
                <a:latin typeface="Calibri "/>
              </a:rPr>
              <a:t>They come from deep within and provide energy, joy, purpose, and direction in one’s life. </a:t>
            </a:r>
            <a:endParaRPr lang="en-US" sz="2800" dirty="0">
              <a:latin typeface="Calibri "/>
            </a:endParaRPr>
          </a:p>
        </p:txBody>
      </p:sp>
      <p:pic>
        <p:nvPicPr>
          <p:cNvPr id="2054" name="Picture 6" descr="Events from July 7, 2024 – June 18 › 4-H › – National 4-H Council">
            <a:extLst>
              <a:ext uri="{FF2B5EF4-FFF2-40B4-BE49-F238E27FC236}">
                <a16:creationId xmlns:a16="http://schemas.microsoft.com/office/drawing/2014/main" id="{CDFE2B60-E492-29BD-3D9F-779A7833B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63" r="16550"/>
          <a:stretch/>
        </p:blipFill>
        <p:spPr bwMode="auto">
          <a:xfrm>
            <a:off x="6467336" y="286604"/>
            <a:ext cx="1905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5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D5EB-1083-2F89-5454-5F606F756CE3}"/>
              </a:ext>
            </a:extLst>
          </p:cNvPr>
          <p:cNvSpPr>
            <a:spLocks noGrp="1"/>
          </p:cNvSpPr>
          <p:nvPr>
            <p:ph type="title"/>
          </p:nvPr>
        </p:nvSpPr>
        <p:spPr>
          <a:xfrm>
            <a:off x="800100" y="156877"/>
            <a:ext cx="7543800" cy="1161196"/>
          </a:xfrm>
        </p:spPr>
        <p:txBody>
          <a:bodyPr>
            <a:normAutofit/>
          </a:bodyPr>
          <a:lstStyle/>
          <a:p>
            <a:r>
              <a:rPr lang="en-US" sz="4000" dirty="0">
                <a:solidFill>
                  <a:schemeClr val="accent2">
                    <a:lumMod val="75000"/>
                  </a:schemeClr>
                </a:solidFill>
                <a:latin typeface="+mn-lt"/>
              </a:rPr>
              <a:t>The Stages of Change</a:t>
            </a:r>
          </a:p>
        </p:txBody>
      </p:sp>
      <p:sp>
        <p:nvSpPr>
          <p:cNvPr id="6" name="TextBox 5">
            <a:extLst>
              <a:ext uri="{FF2B5EF4-FFF2-40B4-BE49-F238E27FC236}">
                <a16:creationId xmlns:a16="http://schemas.microsoft.com/office/drawing/2014/main" id="{013E2312-A3D9-5CF7-78D9-F659F92EC938}"/>
              </a:ext>
            </a:extLst>
          </p:cNvPr>
          <p:cNvSpPr txBox="1"/>
          <p:nvPr/>
        </p:nvSpPr>
        <p:spPr>
          <a:xfrm>
            <a:off x="800100" y="1859340"/>
            <a:ext cx="7543800" cy="1107996"/>
          </a:xfrm>
          <a:prstGeom prst="rect">
            <a:avLst/>
          </a:prstGeom>
          <a:noFill/>
        </p:spPr>
        <p:txBody>
          <a:bodyPr wrap="square">
            <a:spAutoFit/>
          </a:bodyPr>
          <a:lstStyle/>
          <a:p>
            <a:pPr algn="ctr"/>
            <a:r>
              <a:rPr lang="en-US" sz="2200" dirty="0"/>
              <a:t>“When a person feels accepted for who they are and what they do – no matter how unhealthy – it allows them the freedom to consider change rather than needing to defend against it”. </a:t>
            </a:r>
          </a:p>
        </p:txBody>
      </p:sp>
      <p:sp>
        <p:nvSpPr>
          <p:cNvPr id="8" name="TextBox 7">
            <a:extLst>
              <a:ext uri="{FF2B5EF4-FFF2-40B4-BE49-F238E27FC236}">
                <a16:creationId xmlns:a16="http://schemas.microsoft.com/office/drawing/2014/main" id="{387D1F96-E4C6-E6D4-059D-B8142BADF48A}"/>
              </a:ext>
            </a:extLst>
          </p:cNvPr>
          <p:cNvSpPr txBox="1"/>
          <p:nvPr/>
        </p:nvSpPr>
        <p:spPr>
          <a:xfrm>
            <a:off x="609600" y="6432895"/>
            <a:ext cx="7734300" cy="276999"/>
          </a:xfrm>
          <a:prstGeom prst="rect">
            <a:avLst/>
          </a:prstGeom>
          <a:noFill/>
        </p:spPr>
        <p:txBody>
          <a:bodyPr wrap="square">
            <a:spAutoFit/>
          </a:bodyPr>
          <a:lstStyle/>
          <a:p>
            <a:r>
              <a:rPr lang="en-US" sz="1200" dirty="0">
                <a:solidFill>
                  <a:schemeClr val="bg1"/>
                </a:solidFill>
              </a:rPr>
              <a:t>https://bhdp.sccgov.org/sites/g/files/exjcpb716/files/lp-stages-change-and-trx-for-suts-clinician-ppt-04-11-18.pdf</a:t>
            </a:r>
          </a:p>
        </p:txBody>
      </p:sp>
      <p:sp>
        <p:nvSpPr>
          <p:cNvPr id="12" name="TextBox 11">
            <a:extLst>
              <a:ext uri="{FF2B5EF4-FFF2-40B4-BE49-F238E27FC236}">
                <a16:creationId xmlns:a16="http://schemas.microsoft.com/office/drawing/2014/main" id="{1E1D68A0-F0E4-F97F-5C41-F4F28A253F9F}"/>
              </a:ext>
            </a:extLst>
          </p:cNvPr>
          <p:cNvSpPr txBox="1"/>
          <p:nvPr/>
        </p:nvSpPr>
        <p:spPr>
          <a:xfrm>
            <a:off x="3311854" y="1337862"/>
            <a:ext cx="5334000" cy="369332"/>
          </a:xfrm>
          <a:prstGeom prst="rect">
            <a:avLst/>
          </a:prstGeom>
          <a:noFill/>
        </p:spPr>
        <p:txBody>
          <a:bodyPr wrap="square" rtlCol="0">
            <a:spAutoFit/>
          </a:bodyPr>
          <a:lstStyle/>
          <a:p>
            <a:r>
              <a:rPr lang="en-US" dirty="0"/>
              <a:t>Prochaska and DiClemente’s Stages of Change Model</a:t>
            </a:r>
          </a:p>
        </p:txBody>
      </p:sp>
      <p:sp>
        <p:nvSpPr>
          <p:cNvPr id="14" name="Rectangle: Rounded Corners 13">
            <a:extLst>
              <a:ext uri="{FF2B5EF4-FFF2-40B4-BE49-F238E27FC236}">
                <a16:creationId xmlns:a16="http://schemas.microsoft.com/office/drawing/2014/main" id="{22E13D26-0EDA-0AF5-B0B4-C58358C98A5E}"/>
              </a:ext>
            </a:extLst>
          </p:cNvPr>
          <p:cNvSpPr/>
          <p:nvPr/>
        </p:nvSpPr>
        <p:spPr>
          <a:xfrm>
            <a:off x="914400" y="3086829"/>
            <a:ext cx="2667000" cy="457200"/>
          </a:xfrm>
          <a:prstGeom prst="roundRect">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Precontemplation</a:t>
            </a:r>
          </a:p>
        </p:txBody>
      </p:sp>
      <p:sp>
        <p:nvSpPr>
          <p:cNvPr id="15" name="Rectangle: Rounded Corners 14">
            <a:extLst>
              <a:ext uri="{FF2B5EF4-FFF2-40B4-BE49-F238E27FC236}">
                <a16:creationId xmlns:a16="http://schemas.microsoft.com/office/drawing/2014/main" id="{6904F082-1BBE-40CC-AFC7-E23E91E9B98A}"/>
              </a:ext>
            </a:extLst>
          </p:cNvPr>
          <p:cNvSpPr/>
          <p:nvPr/>
        </p:nvSpPr>
        <p:spPr>
          <a:xfrm>
            <a:off x="1809750" y="3633130"/>
            <a:ext cx="2667000" cy="457200"/>
          </a:xfrm>
          <a:prstGeom prst="roundRect">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Contemplation</a:t>
            </a:r>
          </a:p>
        </p:txBody>
      </p:sp>
      <p:sp>
        <p:nvSpPr>
          <p:cNvPr id="16" name="Rectangle: Rounded Corners 15">
            <a:extLst>
              <a:ext uri="{FF2B5EF4-FFF2-40B4-BE49-F238E27FC236}">
                <a16:creationId xmlns:a16="http://schemas.microsoft.com/office/drawing/2014/main" id="{56B33E9F-D10F-9795-3D91-0DB156EE8315}"/>
              </a:ext>
            </a:extLst>
          </p:cNvPr>
          <p:cNvSpPr/>
          <p:nvPr/>
        </p:nvSpPr>
        <p:spPr>
          <a:xfrm>
            <a:off x="2971800" y="4167685"/>
            <a:ext cx="2667000" cy="457200"/>
          </a:xfrm>
          <a:prstGeom prst="roundRect">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Determination</a:t>
            </a:r>
          </a:p>
        </p:txBody>
      </p:sp>
      <p:sp>
        <p:nvSpPr>
          <p:cNvPr id="17" name="Rectangle: Rounded Corners 16">
            <a:extLst>
              <a:ext uri="{FF2B5EF4-FFF2-40B4-BE49-F238E27FC236}">
                <a16:creationId xmlns:a16="http://schemas.microsoft.com/office/drawing/2014/main" id="{AE777711-CF51-DCC7-70CF-4D988EEEA611}"/>
              </a:ext>
            </a:extLst>
          </p:cNvPr>
          <p:cNvSpPr/>
          <p:nvPr/>
        </p:nvSpPr>
        <p:spPr>
          <a:xfrm>
            <a:off x="3844428" y="4725248"/>
            <a:ext cx="2667000" cy="457200"/>
          </a:xfrm>
          <a:prstGeom prst="roundRect">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sp>
        <p:nvSpPr>
          <p:cNvPr id="18" name="Rectangle: Rounded Corners 17">
            <a:extLst>
              <a:ext uri="{FF2B5EF4-FFF2-40B4-BE49-F238E27FC236}">
                <a16:creationId xmlns:a16="http://schemas.microsoft.com/office/drawing/2014/main" id="{7BCC1440-CDDF-01BA-C28E-E9B33EDD7642}"/>
              </a:ext>
            </a:extLst>
          </p:cNvPr>
          <p:cNvSpPr/>
          <p:nvPr/>
        </p:nvSpPr>
        <p:spPr>
          <a:xfrm>
            <a:off x="4563646" y="5311831"/>
            <a:ext cx="2667000" cy="457200"/>
          </a:xfrm>
          <a:prstGeom prst="roundRect">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Maintenance</a:t>
            </a:r>
          </a:p>
        </p:txBody>
      </p:sp>
      <p:sp>
        <p:nvSpPr>
          <p:cNvPr id="20" name="TextBox 19">
            <a:extLst>
              <a:ext uri="{FF2B5EF4-FFF2-40B4-BE49-F238E27FC236}">
                <a16:creationId xmlns:a16="http://schemas.microsoft.com/office/drawing/2014/main" id="{92B1D12D-301F-C6BC-15B3-5B174F7FF190}"/>
              </a:ext>
            </a:extLst>
          </p:cNvPr>
          <p:cNvSpPr txBox="1"/>
          <p:nvPr/>
        </p:nvSpPr>
        <p:spPr>
          <a:xfrm>
            <a:off x="3848100" y="3132274"/>
            <a:ext cx="4495800" cy="369332"/>
          </a:xfrm>
          <a:prstGeom prst="rect">
            <a:avLst/>
          </a:prstGeom>
          <a:noFill/>
        </p:spPr>
        <p:txBody>
          <a:bodyPr wrap="square" rtlCol="0">
            <a:spAutoFit/>
          </a:bodyPr>
          <a:lstStyle/>
          <a:p>
            <a:r>
              <a:rPr lang="en-US" dirty="0">
                <a:solidFill>
                  <a:schemeClr val="accent1">
                    <a:lumMod val="75000"/>
                  </a:schemeClr>
                </a:solidFill>
              </a:rPr>
              <a:t>Not thinking about learning/changing</a:t>
            </a:r>
          </a:p>
        </p:txBody>
      </p:sp>
      <p:sp>
        <p:nvSpPr>
          <p:cNvPr id="21" name="TextBox 20">
            <a:extLst>
              <a:ext uri="{FF2B5EF4-FFF2-40B4-BE49-F238E27FC236}">
                <a16:creationId xmlns:a16="http://schemas.microsoft.com/office/drawing/2014/main" id="{3DBAB6B6-D738-B647-31CF-D63162F78423}"/>
              </a:ext>
            </a:extLst>
          </p:cNvPr>
          <p:cNvSpPr txBox="1"/>
          <p:nvPr/>
        </p:nvSpPr>
        <p:spPr>
          <a:xfrm>
            <a:off x="4566492" y="3668970"/>
            <a:ext cx="4495800" cy="369332"/>
          </a:xfrm>
          <a:prstGeom prst="rect">
            <a:avLst/>
          </a:prstGeom>
          <a:noFill/>
        </p:spPr>
        <p:txBody>
          <a:bodyPr wrap="square" rtlCol="0">
            <a:spAutoFit/>
          </a:bodyPr>
          <a:lstStyle/>
          <a:p>
            <a:r>
              <a:rPr lang="en-US" dirty="0">
                <a:solidFill>
                  <a:schemeClr val="accent1">
                    <a:lumMod val="75000"/>
                  </a:schemeClr>
                </a:solidFill>
              </a:rPr>
              <a:t>Thinking about learning/changing</a:t>
            </a:r>
          </a:p>
        </p:txBody>
      </p:sp>
      <p:sp>
        <p:nvSpPr>
          <p:cNvPr id="22" name="TextBox 21">
            <a:extLst>
              <a:ext uri="{FF2B5EF4-FFF2-40B4-BE49-F238E27FC236}">
                <a16:creationId xmlns:a16="http://schemas.microsoft.com/office/drawing/2014/main" id="{43BDFC4C-00D5-4E4D-0D8F-72A3B3495AA4}"/>
              </a:ext>
            </a:extLst>
          </p:cNvPr>
          <p:cNvSpPr txBox="1"/>
          <p:nvPr/>
        </p:nvSpPr>
        <p:spPr>
          <a:xfrm>
            <a:off x="5791200" y="4211619"/>
            <a:ext cx="2895600" cy="369332"/>
          </a:xfrm>
          <a:prstGeom prst="rect">
            <a:avLst/>
          </a:prstGeom>
          <a:noFill/>
        </p:spPr>
        <p:txBody>
          <a:bodyPr wrap="square" rtlCol="0">
            <a:spAutoFit/>
          </a:bodyPr>
          <a:lstStyle/>
          <a:p>
            <a:r>
              <a:rPr lang="en-US" dirty="0">
                <a:solidFill>
                  <a:schemeClr val="accent1">
                    <a:lumMod val="75000"/>
                  </a:schemeClr>
                </a:solidFill>
              </a:rPr>
              <a:t>Motivated to learn/change</a:t>
            </a:r>
          </a:p>
        </p:txBody>
      </p:sp>
      <p:sp>
        <p:nvSpPr>
          <p:cNvPr id="23" name="TextBox 22">
            <a:extLst>
              <a:ext uri="{FF2B5EF4-FFF2-40B4-BE49-F238E27FC236}">
                <a16:creationId xmlns:a16="http://schemas.microsoft.com/office/drawing/2014/main" id="{3ECE243C-BE78-56E4-C450-682E6020FE8A}"/>
              </a:ext>
            </a:extLst>
          </p:cNvPr>
          <p:cNvSpPr txBox="1"/>
          <p:nvPr/>
        </p:nvSpPr>
        <p:spPr>
          <a:xfrm>
            <a:off x="6521527" y="4733097"/>
            <a:ext cx="2019300" cy="369332"/>
          </a:xfrm>
          <a:prstGeom prst="rect">
            <a:avLst/>
          </a:prstGeom>
          <a:noFill/>
        </p:spPr>
        <p:txBody>
          <a:bodyPr wrap="square" rtlCol="0">
            <a:spAutoFit/>
          </a:bodyPr>
          <a:lstStyle/>
          <a:p>
            <a:r>
              <a:rPr lang="en-US" dirty="0">
                <a:solidFill>
                  <a:schemeClr val="accent1">
                    <a:lumMod val="75000"/>
                  </a:schemeClr>
                </a:solidFill>
              </a:rPr>
              <a:t>Engaged in process</a:t>
            </a:r>
          </a:p>
        </p:txBody>
      </p:sp>
      <p:sp>
        <p:nvSpPr>
          <p:cNvPr id="25" name="TextBox 24">
            <a:extLst>
              <a:ext uri="{FF2B5EF4-FFF2-40B4-BE49-F238E27FC236}">
                <a16:creationId xmlns:a16="http://schemas.microsoft.com/office/drawing/2014/main" id="{0421084F-5E4B-872F-E82B-76646CB3CA30}"/>
              </a:ext>
            </a:extLst>
          </p:cNvPr>
          <p:cNvSpPr txBox="1"/>
          <p:nvPr/>
        </p:nvSpPr>
        <p:spPr>
          <a:xfrm>
            <a:off x="7230646" y="5368768"/>
            <a:ext cx="1524000" cy="369332"/>
          </a:xfrm>
          <a:prstGeom prst="rect">
            <a:avLst/>
          </a:prstGeom>
          <a:noFill/>
        </p:spPr>
        <p:txBody>
          <a:bodyPr wrap="square" rtlCol="0">
            <a:spAutoFit/>
          </a:bodyPr>
          <a:lstStyle/>
          <a:p>
            <a:r>
              <a:rPr lang="en-US" dirty="0">
                <a:solidFill>
                  <a:schemeClr val="accent1">
                    <a:lumMod val="75000"/>
                  </a:schemeClr>
                </a:solidFill>
              </a:rPr>
              <a:t>The hard part</a:t>
            </a:r>
          </a:p>
        </p:txBody>
      </p:sp>
    </p:spTree>
    <p:extLst>
      <p:ext uri="{BB962C8B-B14F-4D97-AF65-F5344CB8AC3E}">
        <p14:creationId xmlns:p14="http://schemas.microsoft.com/office/powerpoint/2010/main" val="308561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7216E3-016A-27EB-48E4-BFC2417EFB20}"/>
              </a:ext>
            </a:extLst>
          </p:cNvPr>
          <p:cNvSpPr>
            <a:spLocks noGrp="1"/>
          </p:cNvSpPr>
          <p:nvPr>
            <p:ph type="title"/>
          </p:nvPr>
        </p:nvSpPr>
        <p:spPr>
          <a:xfrm>
            <a:off x="822960" y="758952"/>
            <a:ext cx="7543800" cy="3892168"/>
          </a:xfrm>
        </p:spPr>
        <p:txBody>
          <a:bodyPr vert="horz" lIns="91440" tIns="45720" rIns="91440" bIns="45720" rtlCol="0" anchor="b">
            <a:normAutofit/>
          </a:bodyPr>
          <a:lstStyle/>
          <a:p>
            <a:r>
              <a:rPr lang="en-US" sz="7400">
                <a:solidFill>
                  <a:schemeClr val="tx1">
                    <a:lumMod val="85000"/>
                    <a:lumOff val="15000"/>
                  </a:schemeClr>
                </a:solidFill>
              </a:rPr>
              <a:t>Add fun and hands-on activities for the kids!</a:t>
            </a:r>
          </a:p>
        </p:txBody>
      </p:sp>
      <p:sp>
        <p:nvSpPr>
          <p:cNvPr id="33" name="Rectangle 3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F27E536E-69EA-F7F5-1DA4-0F96CC0EC585}"/>
              </a:ext>
            </a:extLst>
          </p:cNvPr>
          <p:cNvSpPr>
            <a:spLocks noGrp="1"/>
          </p:cNvSpPr>
          <p:nvPr>
            <p:ph type="subTitle" idx="4294967295"/>
          </p:nvPr>
        </p:nvSpPr>
        <p:spPr>
          <a:xfrm>
            <a:off x="825038" y="5225240"/>
            <a:ext cx="7543800" cy="1143000"/>
          </a:xfrm>
        </p:spPr>
        <p:txBody>
          <a:bodyPr vert="horz" lIns="91440" tIns="45720" rIns="91440" bIns="45720" rtlCol="0">
            <a:normAutofit/>
          </a:bodyPr>
          <a:lstStyle/>
          <a:p>
            <a:pPr marL="0" indent="0">
              <a:buNone/>
            </a:pPr>
            <a:r>
              <a:rPr lang="en-US" sz="3600" b="1" cap="all" spc="200" dirty="0">
                <a:solidFill>
                  <a:srgbClr val="FFFFFF"/>
                </a:solidFill>
                <a:latin typeface="+mj-lt"/>
              </a:rPr>
              <a:t>Principles of (adult) learning</a:t>
            </a:r>
          </a:p>
        </p:txBody>
      </p:sp>
      <p:sp>
        <p:nvSpPr>
          <p:cNvPr id="35" name="Rectangle 3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61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990600" y="152400"/>
            <a:ext cx="7620000" cy="1143000"/>
          </a:xfrm>
        </p:spPr>
        <p:txBody>
          <a:bodyPr>
            <a:normAutofit/>
          </a:bodyPr>
          <a:lstStyle/>
          <a:p>
            <a:pPr eaLnBrk="1" hangingPunct="1">
              <a:defRPr/>
            </a:pPr>
            <a:r>
              <a:rPr lang="en-US" sz="4000" dirty="0">
                <a:solidFill>
                  <a:schemeClr val="accent2">
                    <a:lumMod val="75000"/>
                  </a:schemeClr>
                </a:solidFill>
                <a:latin typeface="+mn-lt"/>
              </a:rPr>
              <a:t>Six Principals of Adult Learning </a:t>
            </a:r>
            <a:br>
              <a:rPr lang="en-US" sz="4000" dirty="0">
                <a:solidFill>
                  <a:schemeClr val="accent2">
                    <a:lumMod val="75000"/>
                  </a:schemeClr>
                </a:solidFill>
                <a:latin typeface="+mn-lt"/>
              </a:rPr>
            </a:br>
            <a:r>
              <a:rPr lang="en-US" sz="4000" dirty="0">
                <a:solidFill>
                  <a:schemeClr val="accent2">
                    <a:lumMod val="75000"/>
                  </a:schemeClr>
                </a:solidFill>
                <a:latin typeface="+mn-lt"/>
              </a:rPr>
              <a:t>        … </a:t>
            </a:r>
            <a:r>
              <a:rPr lang="en-US" sz="3200" dirty="0">
                <a:solidFill>
                  <a:schemeClr val="accent2">
                    <a:lumMod val="75000"/>
                  </a:schemeClr>
                </a:solidFill>
                <a:latin typeface="+mn-lt"/>
              </a:rPr>
              <a:t>but applicable to children too!</a:t>
            </a:r>
          </a:p>
        </p:txBody>
      </p:sp>
      <p:pic>
        <p:nvPicPr>
          <p:cNvPr id="50179" name="Picture 6"/>
          <p:cNvPicPr>
            <a:picLocks noGrp="1" noChangeAspect="1" noChangeArrowheads="1"/>
          </p:cNvPicPr>
          <p:nvPr>
            <p:ph idx="4294967295"/>
          </p:nvPr>
        </p:nvPicPr>
        <p:blipFill>
          <a:blip r:embed="rId3" cstate="print"/>
          <a:srcRect/>
          <a:stretch>
            <a:fillRect/>
          </a:stretch>
        </p:blipFill>
        <p:spPr>
          <a:xfrm>
            <a:off x="685800" y="1295400"/>
            <a:ext cx="7467600" cy="4949687"/>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7" name="Rectangle 49166">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169" name="Rectangle 49168">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171" name="Straight Connector 49170">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173" name="Rectangle 49172">
            <a:extLst>
              <a:ext uri="{FF2B5EF4-FFF2-40B4-BE49-F238E27FC236}">
                <a16:creationId xmlns:a16="http://schemas.microsoft.com/office/drawing/2014/main" id="{C20A2D63-0D7E-4B4F-A9F2-F9852CC72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5" name="Rectangle 49174">
            <a:extLst>
              <a:ext uri="{FF2B5EF4-FFF2-40B4-BE49-F238E27FC236}">
                <a16:creationId xmlns:a16="http://schemas.microsoft.com/office/drawing/2014/main" id="{A6A4E53B-937C-4A41-886E-0E12FC9A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162" name="Rectangle 10"/>
          <p:cNvSpPr>
            <a:spLocks noGrp="1" noChangeArrowheads="1"/>
          </p:cNvSpPr>
          <p:nvPr>
            <p:ph type="title"/>
          </p:nvPr>
        </p:nvSpPr>
        <p:spPr>
          <a:xfrm>
            <a:off x="221683" y="1704118"/>
            <a:ext cx="3094507" cy="2926080"/>
          </a:xfrm>
        </p:spPr>
        <p:txBody>
          <a:bodyPr vert="horz" lIns="91440" tIns="45720" rIns="91440" bIns="45720" rtlCol="0" anchor="b">
            <a:noAutofit/>
          </a:bodyPr>
          <a:lstStyle/>
          <a:p>
            <a:pPr>
              <a:defRPr/>
            </a:pPr>
            <a:r>
              <a:rPr lang="en-US" sz="3200" dirty="0">
                <a:solidFill>
                  <a:srgbClr val="FFFFFF"/>
                </a:solidFill>
              </a:rPr>
              <a:t>Leading in 4-H is not Work </a:t>
            </a:r>
            <a:br>
              <a:rPr lang="en-US" sz="3200" dirty="0">
                <a:solidFill>
                  <a:srgbClr val="FFFFFF"/>
                </a:solidFill>
              </a:rPr>
            </a:br>
            <a:r>
              <a:rPr lang="en-US" sz="3200" dirty="0">
                <a:solidFill>
                  <a:srgbClr val="FFFFFF"/>
                </a:solidFill>
              </a:rPr>
              <a:t>    </a:t>
            </a:r>
            <a:br>
              <a:rPr lang="en-US" sz="3200" dirty="0">
                <a:solidFill>
                  <a:srgbClr val="FFFFFF"/>
                </a:solidFill>
              </a:rPr>
            </a:br>
            <a:r>
              <a:rPr lang="en-US" sz="3200" dirty="0">
                <a:solidFill>
                  <a:srgbClr val="FFFFFF"/>
                </a:solidFill>
              </a:rPr>
              <a:t>… but does need commitment,   skill and thoughtfulness</a:t>
            </a:r>
          </a:p>
        </p:txBody>
      </p:sp>
      <p:sp>
        <p:nvSpPr>
          <p:cNvPr id="49177" name="Rectangle 49176">
            <a:extLst>
              <a:ext uri="{FF2B5EF4-FFF2-40B4-BE49-F238E27FC236}">
                <a16:creationId xmlns:a16="http://schemas.microsoft.com/office/drawing/2014/main" id="{2C4AFC42-E333-4873-8029-5F670A05D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E5D443D-708F-4212-9710-4272BF05CF9F}"/>
              </a:ext>
            </a:extLst>
          </p:cNvPr>
          <p:cNvPicPr>
            <a:picLocks noChangeAspect="1"/>
          </p:cNvPicPr>
          <p:nvPr/>
        </p:nvPicPr>
        <p:blipFill rotWithShape="1">
          <a:blip r:embed="rId3"/>
          <a:srcRect l="21654" r="22366" b="2"/>
          <a:stretch/>
        </p:blipFill>
        <p:spPr>
          <a:xfrm>
            <a:off x="3723967" y="321732"/>
            <a:ext cx="2733816" cy="3674848"/>
          </a:xfrm>
          <a:prstGeom prst="rect">
            <a:avLst/>
          </a:prstGeom>
        </p:spPr>
      </p:pic>
      <p:sp>
        <p:nvSpPr>
          <p:cNvPr id="49179" name="Rectangle 49178">
            <a:extLst>
              <a:ext uri="{FF2B5EF4-FFF2-40B4-BE49-F238E27FC236}">
                <a16:creationId xmlns:a16="http://schemas.microsoft.com/office/drawing/2014/main" id="{7D4F7319-24E1-4DA3-8865-13E84F3C2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00" y="321732"/>
            <a:ext cx="2316342"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2D878F3B-E2CE-9BBF-0234-CCB5EC3926D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916" r="-6" b="12591"/>
          <a:stretch/>
        </p:blipFill>
        <p:spPr bwMode="auto">
          <a:xfrm>
            <a:off x="6583900" y="321732"/>
            <a:ext cx="2316342" cy="2108201"/>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9181" name="Rectangle 49180">
            <a:extLst>
              <a:ext uri="{FF2B5EF4-FFF2-40B4-BE49-F238E27FC236}">
                <a16:creationId xmlns:a16="http://schemas.microsoft.com/office/drawing/2014/main" id="{677E6F63-A90A-46ED-8EDD-86C8FFE6A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4157448"/>
            <a:ext cx="2741225" cy="23026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6FFFC6-6B32-F4CB-2B01-41CC7762DB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782" r="23780" b="-3"/>
          <a:stretch/>
        </p:blipFill>
        <p:spPr bwMode="auto">
          <a:xfrm>
            <a:off x="6591307" y="2590800"/>
            <a:ext cx="2308934" cy="3835895"/>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3">
            <a:extLst>
              <a:ext uri="{FF2B5EF4-FFF2-40B4-BE49-F238E27FC236}">
                <a16:creationId xmlns:a16="http://schemas.microsoft.com/office/drawing/2014/main" id="{B3E6622E-86E5-E243-EC02-443385C1198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859" r="-5" b="9139"/>
          <a:stretch/>
        </p:blipFill>
        <p:spPr bwMode="auto">
          <a:xfrm>
            <a:off x="3723967" y="4157448"/>
            <a:ext cx="2741225" cy="230262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14400" y="304800"/>
            <a:ext cx="6705601" cy="1320800"/>
          </a:xfrm>
        </p:spPr>
        <p:txBody>
          <a:bodyPr>
            <a:noAutofit/>
          </a:bodyPr>
          <a:lstStyle/>
          <a:p>
            <a:pPr eaLnBrk="1" hangingPunct="1">
              <a:defRPr/>
            </a:pPr>
            <a:r>
              <a:rPr lang="en-US" sz="4000" dirty="0">
                <a:solidFill>
                  <a:schemeClr val="accent2">
                    <a:lumMod val="75000"/>
                  </a:schemeClr>
                </a:solidFill>
                <a:latin typeface="+mn-lt"/>
              </a:rPr>
              <a:t>Tips and Tricks for Educating and Mentoring Youth</a:t>
            </a:r>
          </a:p>
        </p:txBody>
      </p:sp>
      <p:sp>
        <p:nvSpPr>
          <p:cNvPr id="114691" name="Rectangle 3"/>
          <p:cNvSpPr>
            <a:spLocks noGrp="1" noChangeArrowheads="1"/>
          </p:cNvSpPr>
          <p:nvPr>
            <p:ph idx="1"/>
          </p:nvPr>
        </p:nvSpPr>
        <p:spPr>
          <a:xfrm>
            <a:off x="609598" y="2160590"/>
            <a:ext cx="6934201" cy="3880773"/>
          </a:xfrm>
        </p:spPr>
        <p:txBody>
          <a:bodyPr>
            <a:noAutofit/>
          </a:bodyPr>
          <a:lstStyle/>
          <a:p>
            <a:pPr lvl="1" algn="ctr" eaLnBrk="1" hangingPunct="1">
              <a:buFontTx/>
              <a:buNone/>
              <a:defRPr/>
            </a:pPr>
            <a:r>
              <a:rPr lang="en-US" sz="3600" dirty="0"/>
              <a:t>The following slides provide some basics for you to think about and incorporate into your interactions with the young people we serve and support.</a:t>
            </a:r>
          </a:p>
          <a:p>
            <a:pPr lvl="1" eaLnBrk="1" hangingPunct="1">
              <a:defRPr/>
            </a:pPr>
            <a:endParaRPr lang="en-US" sz="3600" dirty="0"/>
          </a:p>
        </p:txBody>
      </p:sp>
    </p:spTree>
    <p:extLst>
      <p:ext uri="{BB962C8B-B14F-4D97-AF65-F5344CB8AC3E}">
        <p14:creationId xmlns:p14="http://schemas.microsoft.com/office/powerpoint/2010/main" val="22054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z="4000" dirty="0">
                <a:solidFill>
                  <a:schemeClr val="accent2">
                    <a:lumMod val="75000"/>
                  </a:schemeClr>
                </a:solidFill>
                <a:latin typeface="+mn-lt"/>
              </a:rPr>
              <a:t>Communication is really about the LISTENER</a:t>
            </a:r>
          </a:p>
        </p:txBody>
      </p:sp>
      <p:sp>
        <p:nvSpPr>
          <p:cNvPr id="125957" name="Rectangle 5"/>
          <p:cNvSpPr>
            <a:spLocks noGrp="1" noChangeArrowheads="1"/>
          </p:cNvSpPr>
          <p:nvPr>
            <p:ph idx="1"/>
          </p:nvPr>
        </p:nvSpPr>
        <p:spPr>
          <a:xfrm>
            <a:off x="609598" y="2160590"/>
            <a:ext cx="7162801" cy="3880773"/>
          </a:xfrm>
        </p:spPr>
        <p:txBody>
          <a:bodyPr>
            <a:normAutofit fontScale="92500" lnSpcReduction="10000"/>
          </a:bodyPr>
          <a:lstStyle/>
          <a:p>
            <a:pPr eaLnBrk="1" hangingPunct="1">
              <a:lnSpc>
                <a:spcPct val="90000"/>
              </a:lnSpc>
              <a:defRPr/>
            </a:pPr>
            <a:r>
              <a:rPr lang="en-US" sz="3600" dirty="0"/>
              <a:t> A listening is influenced by:</a:t>
            </a:r>
          </a:p>
          <a:p>
            <a:pPr lvl="1" eaLnBrk="1" hangingPunct="1">
              <a:lnSpc>
                <a:spcPct val="90000"/>
              </a:lnSpc>
              <a:buFont typeface="Wingdings" panose="05000000000000000000" pitchFamily="2" charset="2"/>
              <a:buChar char="§"/>
              <a:defRPr/>
            </a:pPr>
            <a:r>
              <a:rPr lang="en-US" sz="3200" dirty="0"/>
              <a:t>  past experiences</a:t>
            </a:r>
          </a:p>
          <a:p>
            <a:pPr lvl="1" eaLnBrk="1" hangingPunct="1">
              <a:lnSpc>
                <a:spcPct val="90000"/>
              </a:lnSpc>
              <a:buFont typeface="Wingdings" panose="05000000000000000000" pitchFamily="2" charset="2"/>
              <a:buChar char="§"/>
              <a:defRPr/>
            </a:pPr>
            <a:r>
              <a:rPr lang="en-US" sz="3200" dirty="0"/>
              <a:t>  comfort with setting/environment</a:t>
            </a:r>
          </a:p>
          <a:p>
            <a:pPr lvl="1" eaLnBrk="1" hangingPunct="1">
              <a:lnSpc>
                <a:spcPct val="90000"/>
              </a:lnSpc>
              <a:buFont typeface="Wingdings" panose="05000000000000000000" pitchFamily="2" charset="2"/>
              <a:buChar char="§"/>
              <a:defRPr/>
            </a:pPr>
            <a:r>
              <a:rPr lang="en-US" sz="3200" dirty="0"/>
              <a:t>  beliefs (ethnicity, religion) </a:t>
            </a:r>
          </a:p>
          <a:p>
            <a:pPr lvl="1" eaLnBrk="1" hangingPunct="1">
              <a:lnSpc>
                <a:spcPct val="90000"/>
              </a:lnSpc>
              <a:buFont typeface="Wingdings" panose="05000000000000000000" pitchFamily="2" charset="2"/>
              <a:buChar char="§"/>
              <a:defRPr/>
            </a:pPr>
            <a:r>
              <a:rPr lang="en-US" sz="3200" dirty="0"/>
              <a:t>  perceived abilities</a:t>
            </a:r>
          </a:p>
          <a:p>
            <a:pPr lvl="1" eaLnBrk="1" hangingPunct="1">
              <a:lnSpc>
                <a:spcPct val="90000"/>
              </a:lnSpc>
              <a:buFont typeface="Wingdings" panose="05000000000000000000" pitchFamily="2" charset="2"/>
              <a:buChar char="§"/>
              <a:defRPr/>
            </a:pPr>
            <a:r>
              <a:rPr lang="en-US" sz="3200" dirty="0"/>
              <a:t>  confidence vs. fears</a:t>
            </a:r>
          </a:p>
          <a:p>
            <a:pPr lvl="1" eaLnBrk="1" hangingPunct="1">
              <a:lnSpc>
                <a:spcPct val="90000"/>
              </a:lnSpc>
              <a:buFont typeface="Wingdings" panose="05000000000000000000" pitchFamily="2" charset="2"/>
              <a:buChar char="§"/>
              <a:defRPr/>
            </a:pPr>
            <a:r>
              <a:rPr lang="en-US" sz="3200" dirty="0"/>
              <a:t>  values </a:t>
            </a:r>
          </a:p>
          <a:p>
            <a:pPr lvl="1" eaLnBrk="1" hangingPunct="1">
              <a:lnSpc>
                <a:spcPct val="90000"/>
              </a:lnSpc>
              <a:buFont typeface="Wingdings" panose="05000000000000000000" pitchFamily="2" charset="2"/>
              <a:buChar char="§"/>
              <a:defRPr/>
            </a:pPr>
            <a:r>
              <a:rPr lang="en-US" sz="3200" dirty="0"/>
              <a:t>  expectations</a:t>
            </a:r>
          </a:p>
          <a:p>
            <a:pPr eaLnBrk="1" hangingPunct="1">
              <a:lnSpc>
                <a:spcPct val="90000"/>
              </a:lnSpc>
              <a:defRPr/>
            </a:pP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822960" y="286605"/>
            <a:ext cx="7543800" cy="1161196"/>
          </a:xfrm>
        </p:spPr>
        <p:txBody>
          <a:bodyPr>
            <a:normAutofit/>
          </a:bodyPr>
          <a:lstStyle/>
          <a:p>
            <a:pPr eaLnBrk="1" hangingPunct="1">
              <a:defRPr/>
            </a:pPr>
            <a:r>
              <a:rPr lang="en-US" sz="4000" dirty="0">
                <a:solidFill>
                  <a:schemeClr val="accent2">
                    <a:lumMod val="75000"/>
                  </a:schemeClr>
                </a:solidFill>
                <a:latin typeface="+mn-lt"/>
              </a:rPr>
              <a:t>Communication Styles</a:t>
            </a:r>
          </a:p>
        </p:txBody>
      </p:sp>
      <p:sp>
        <p:nvSpPr>
          <p:cNvPr id="114691" name="Rectangle 3"/>
          <p:cNvSpPr>
            <a:spLocks noGrp="1" noChangeArrowheads="1"/>
          </p:cNvSpPr>
          <p:nvPr>
            <p:ph idx="1"/>
          </p:nvPr>
        </p:nvSpPr>
        <p:spPr>
          <a:xfrm>
            <a:off x="609598" y="1981200"/>
            <a:ext cx="7757162" cy="4060163"/>
          </a:xfrm>
        </p:spPr>
        <p:txBody>
          <a:bodyPr>
            <a:normAutofit fontScale="92500"/>
          </a:bodyPr>
          <a:lstStyle/>
          <a:p>
            <a:pPr marL="0" indent="0" algn="ctr" eaLnBrk="1" hangingPunct="1">
              <a:buNone/>
              <a:defRPr/>
            </a:pPr>
            <a:r>
              <a:rPr lang="en-US" sz="3200" dirty="0"/>
              <a:t>It’s not what you say, it’s the way that you say it!</a:t>
            </a:r>
          </a:p>
          <a:p>
            <a:pPr marL="0" indent="0" eaLnBrk="1" hangingPunct="1">
              <a:buNone/>
              <a:defRPr/>
            </a:pPr>
            <a:endParaRPr lang="en-US" sz="3200" dirty="0"/>
          </a:p>
          <a:p>
            <a:pPr eaLnBrk="1" hangingPunct="1">
              <a:defRPr/>
            </a:pPr>
            <a:r>
              <a:rPr lang="en-US" sz="3200" dirty="0"/>
              <a:t>Use a range of communication styles relevant to the situation and group you are working with</a:t>
            </a:r>
          </a:p>
          <a:p>
            <a:pPr lvl="1">
              <a:buFont typeface="Wingdings" panose="05000000000000000000" pitchFamily="2" charset="2"/>
              <a:buChar char="§"/>
              <a:defRPr/>
            </a:pPr>
            <a:r>
              <a:rPr lang="en-US" sz="3200" dirty="0"/>
              <a:t> Non-verbal vs. Verbal</a:t>
            </a:r>
          </a:p>
          <a:p>
            <a:pPr lvl="1">
              <a:buFont typeface="Wingdings" panose="05000000000000000000" pitchFamily="2" charset="2"/>
              <a:buChar char="§"/>
              <a:defRPr/>
            </a:pPr>
            <a:r>
              <a:rPr lang="en-US" sz="3200" dirty="0"/>
              <a:t> Positive phasing</a:t>
            </a:r>
          </a:p>
          <a:p>
            <a:pPr lvl="1">
              <a:buFont typeface="Wingdings" panose="05000000000000000000" pitchFamily="2" charset="2"/>
              <a:buChar char="§"/>
              <a:defRPr/>
            </a:pPr>
            <a:r>
              <a:rPr lang="en-US" sz="3200" dirty="0"/>
              <a:t> Tone conveys meaning</a:t>
            </a:r>
          </a:p>
          <a:p>
            <a:pPr lvl="1" eaLnBrk="1" hangingPunct="1">
              <a:buFontTx/>
              <a:buNone/>
              <a:defRPr/>
            </a:pPr>
            <a:endParaRPr lang="en-US" dirty="0"/>
          </a:p>
          <a:p>
            <a:pPr lvl="1" eaLnBrk="1" hangingPunct="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22960" y="286605"/>
            <a:ext cx="7543800" cy="1161196"/>
          </a:xfrm>
        </p:spPr>
        <p:txBody>
          <a:bodyPr>
            <a:normAutofit/>
          </a:bodyPr>
          <a:lstStyle/>
          <a:p>
            <a:pPr eaLnBrk="1" hangingPunct="1">
              <a:defRPr/>
            </a:pPr>
            <a:r>
              <a:rPr lang="en-US" sz="4000" dirty="0">
                <a:solidFill>
                  <a:schemeClr val="accent2">
                    <a:lumMod val="75000"/>
                  </a:schemeClr>
                </a:solidFill>
                <a:latin typeface="+mn-lt"/>
              </a:rPr>
              <a:t>Learning Styles</a:t>
            </a:r>
          </a:p>
        </p:txBody>
      </p:sp>
      <p:sp>
        <p:nvSpPr>
          <p:cNvPr id="81923" name="Rectangle 3"/>
          <p:cNvSpPr>
            <a:spLocks noGrp="1" noChangeArrowheads="1"/>
          </p:cNvSpPr>
          <p:nvPr>
            <p:ph idx="1"/>
          </p:nvPr>
        </p:nvSpPr>
        <p:spPr>
          <a:xfrm>
            <a:off x="914400" y="2057400"/>
            <a:ext cx="7543800" cy="3983963"/>
          </a:xfrm>
        </p:spPr>
        <p:txBody>
          <a:bodyPr>
            <a:normAutofit fontScale="92500" lnSpcReduction="10000"/>
          </a:bodyPr>
          <a:lstStyle/>
          <a:p>
            <a:pPr eaLnBrk="1" hangingPunct="1">
              <a:lnSpc>
                <a:spcPct val="90000"/>
              </a:lnSpc>
              <a:defRPr/>
            </a:pPr>
            <a:r>
              <a:rPr lang="en-US" sz="3500" dirty="0">
                <a:effectLst/>
              </a:rPr>
              <a:t>We all have preferred learning styles. </a:t>
            </a:r>
          </a:p>
          <a:p>
            <a:pPr eaLnBrk="1" hangingPunct="1">
              <a:lnSpc>
                <a:spcPct val="90000"/>
              </a:lnSpc>
              <a:defRPr/>
            </a:pPr>
            <a:r>
              <a:rPr lang="en-US" sz="3500" dirty="0">
                <a:effectLst/>
              </a:rPr>
              <a:t>Studies tell us the population identifies as: </a:t>
            </a:r>
          </a:p>
          <a:p>
            <a:pPr lvl="1" eaLnBrk="1" hangingPunct="1">
              <a:lnSpc>
                <a:spcPct val="90000"/>
              </a:lnSpc>
              <a:buFont typeface="Wingdings" panose="05000000000000000000" pitchFamily="2" charset="2"/>
              <a:buChar char="§"/>
              <a:defRPr/>
            </a:pPr>
            <a:r>
              <a:rPr lang="en-US" sz="3600" dirty="0">
                <a:effectLst/>
              </a:rPr>
              <a:t> 60% visual </a:t>
            </a:r>
            <a:r>
              <a:rPr lang="en-US" sz="2600" dirty="0">
                <a:effectLst/>
              </a:rPr>
              <a:t>(learn by seeing images)</a:t>
            </a:r>
          </a:p>
          <a:p>
            <a:pPr lvl="1" eaLnBrk="1" hangingPunct="1">
              <a:lnSpc>
                <a:spcPct val="90000"/>
              </a:lnSpc>
              <a:buFont typeface="Wingdings" panose="05000000000000000000" pitchFamily="2" charset="2"/>
              <a:buChar char="§"/>
              <a:defRPr/>
            </a:pPr>
            <a:r>
              <a:rPr lang="en-US" sz="3600" dirty="0">
                <a:effectLst/>
              </a:rPr>
              <a:t> 25% kinesthetic </a:t>
            </a:r>
            <a:r>
              <a:rPr lang="en-US" sz="2600" dirty="0">
                <a:effectLst/>
              </a:rPr>
              <a:t>(learn by doing)</a:t>
            </a:r>
          </a:p>
          <a:p>
            <a:pPr lvl="1" eaLnBrk="1" hangingPunct="1">
              <a:lnSpc>
                <a:spcPct val="90000"/>
              </a:lnSpc>
              <a:buFont typeface="Wingdings" panose="05000000000000000000" pitchFamily="2" charset="2"/>
              <a:buChar char="§"/>
              <a:defRPr/>
            </a:pPr>
            <a:r>
              <a:rPr lang="en-US" sz="3600" dirty="0">
                <a:effectLst/>
              </a:rPr>
              <a:t> 15 % auditory </a:t>
            </a:r>
            <a:r>
              <a:rPr lang="en-US" sz="2600" dirty="0">
                <a:effectLst/>
              </a:rPr>
              <a:t>(learn through words)</a:t>
            </a:r>
          </a:p>
          <a:p>
            <a:pPr marL="201168" lvl="1" indent="0" eaLnBrk="1" hangingPunct="1">
              <a:lnSpc>
                <a:spcPct val="90000"/>
              </a:lnSpc>
              <a:buNone/>
              <a:defRPr/>
            </a:pPr>
            <a:endParaRPr lang="en-US" sz="3000" dirty="0"/>
          </a:p>
          <a:p>
            <a:pPr marL="0" lvl="1" indent="0" eaLnBrk="1" hangingPunct="1">
              <a:lnSpc>
                <a:spcPct val="90000"/>
              </a:lnSpc>
              <a:buNone/>
              <a:defRPr/>
            </a:pPr>
            <a:r>
              <a:rPr lang="en-US" sz="3000" u="sng" dirty="0"/>
              <a:t>BUT</a:t>
            </a:r>
            <a:r>
              <a:rPr lang="en-US" sz="3000" dirty="0"/>
              <a:t> most people can learn in any way if appropriate to activity, motivated and with the right support! </a:t>
            </a:r>
            <a:endParaRPr lang="en-US" sz="3000" dirty="0">
              <a:effectLst/>
            </a:endParaRPr>
          </a:p>
          <a:p>
            <a:pPr eaLnBrk="1" hangingPunct="1">
              <a:lnSpc>
                <a:spcPct val="90000"/>
              </a:lnSpc>
              <a:buFont typeface="Wingdings" pitchFamily="2" charset="2"/>
              <a:buNone/>
              <a:defRPr/>
            </a:pPr>
            <a:endParaRPr lang="en-US" sz="4000" dirty="0">
              <a:effectLst/>
            </a:endParaRPr>
          </a:p>
          <a:p>
            <a:pPr eaLnBrk="1" hangingPunct="1">
              <a:lnSpc>
                <a:spcPct val="90000"/>
              </a:lnSpc>
              <a:buFont typeface="Wingdings" pitchFamily="2" charset="2"/>
              <a:buNone/>
              <a:defRPr/>
            </a:pPr>
            <a:endParaRPr lang="en-US" sz="4000" dirty="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57549" y="228600"/>
            <a:ext cx="7810500" cy="1371600"/>
          </a:xfrm>
        </p:spPr>
        <p:txBody>
          <a:bodyPr>
            <a:normAutofit/>
          </a:bodyPr>
          <a:lstStyle/>
          <a:p>
            <a:pPr eaLnBrk="1" hangingPunct="1">
              <a:defRPr/>
            </a:pPr>
            <a:r>
              <a:rPr lang="en-US" sz="4000" dirty="0">
                <a:solidFill>
                  <a:schemeClr val="accent2">
                    <a:lumMod val="75000"/>
                  </a:schemeClr>
                </a:solidFill>
                <a:latin typeface="+mn-lt"/>
              </a:rPr>
              <a:t>Identify Barriers and Resolve Issues that prevent youth from learning</a:t>
            </a:r>
          </a:p>
        </p:txBody>
      </p:sp>
      <p:sp>
        <p:nvSpPr>
          <p:cNvPr id="129027" name="Rectangle 3"/>
          <p:cNvSpPr>
            <a:spLocks noGrp="1" noChangeArrowheads="1"/>
          </p:cNvSpPr>
          <p:nvPr>
            <p:ph idx="1"/>
          </p:nvPr>
        </p:nvSpPr>
        <p:spPr>
          <a:xfrm>
            <a:off x="990600" y="1905000"/>
            <a:ext cx="7391400" cy="4343400"/>
          </a:xfrm>
        </p:spPr>
        <p:txBody>
          <a:bodyPr>
            <a:normAutofit lnSpcReduction="10000"/>
          </a:bodyPr>
          <a:lstStyle/>
          <a:p>
            <a:pPr marL="0" indent="0" eaLnBrk="1" hangingPunct="1">
              <a:buNone/>
              <a:defRPr/>
            </a:pPr>
            <a:r>
              <a:rPr lang="en-US" sz="3200" dirty="0"/>
              <a:t>Possible reasons:</a:t>
            </a:r>
          </a:p>
          <a:p>
            <a:pPr marL="0" indent="0" eaLnBrk="1" hangingPunct="1">
              <a:buNone/>
              <a:defRPr/>
            </a:pPr>
            <a:r>
              <a:rPr lang="en-US" sz="2400" dirty="0"/>
              <a:t>Fear, confusion, conflict of values, confusing expectations, cognitive and physical challenges, boredom, etc.</a:t>
            </a:r>
          </a:p>
          <a:p>
            <a:pPr marL="0" indent="0">
              <a:buNone/>
              <a:defRPr/>
            </a:pPr>
            <a:r>
              <a:rPr lang="en-US" sz="3200" dirty="0"/>
              <a:t>Identify the problem:</a:t>
            </a:r>
          </a:p>
          <a:p>
            <a:pPr marL="0" indent="0">
              <a:buNone/>
              <a:defRPr/>
            </a:pPr>
            <a:r>
              <a:rPr lang="en-US" sz="2400" dirty="0"/>
              <a:t>Seek feedback from the youth, friends, family, teachers, etc. to get to the heart of the problem.</a:t>
            </a:r>
          </a:p>
          <a:p>
            <a:pPr marL="0" indent="0">
              <a:buNone/>
              <a:defRPr/>
            </a:pPr>
            <a:r>
              <a:rPr lang="en-US" sz="3200" dirty="0"/>
              <a:t>Overcome the barrier(s):</a:t>
            </a:r>
          </a:p>
          <a:p>
            <a:pPr marL="0" indent="0">
              <a:buNone/>
              <a:defRPr/>
            </a:pPr>
            <a:r>
              <a:rPr lang="en-US" sz="2400" i="1" dirty="0"/>
              <a:t>Listen</a:t>
            </a:r>
            <a:r>
              <a:rPr lang="en-US" sz="2400" dirty="0"/>
              <a:t> to the youth and engage them (and other support systems such as adults, peers and counselors) in designing solutions.</a:t>
            </a:r>
          </a:p>
          <a:p>
            <a:pPr marL="0" indent="0">
              <a:buNone/>
              <a:defRPr/>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20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44CB-FE76-F9C9-B124-90DCEF87E832}"/>
              </a:ext>
            </a:extLst>
          </p:cNvPr>
          <p:cNvSpPr>
            <a:spLocks noGrp="1"/>
          </p:cNvSpPr>
          <p:nvPr>
            <p:ph type="title"/>
          </p:nvPr>
        </p:nvSpPr>
        <p:spPr/>
        <p:txBody>
          <a:bodyPr/>
          <a:lstStyle/>
          <a:p>
            <a:r>
              <a:rPr lang="en-US" dirty="0">
                <a:solidFill>
                  <a:srgbClr val="C00000"/>
                </a:solidFill>
                <a:latin typeface="+mn-lt"/>
              </a:rPr>
              <a:t>About 4-H</a:t>
            </a:r>
          </a:p>
        </p:txBody>
      </p:sp>
      <p:sp>
        <p:nvSpPr>
          <p:cNvPr id="3" name="Content Placeholder 2">
            <a:extLst>
              <a:ext uri="{FF2B5EF4-FFF2-40B4-BE49-F238E27FC236}">
                <a16:creationId xmlns:a16="http://schemas.microsoft.com/office/drawing/2014/main" id="{DCA40B50-DFD6-B4A5-08B7-69CF4AAC0531}"/>
              </a:ext>
            </a:extLst>
          </p:cNvPr>
          <p:cNvSpPr>
            <a:spLocks noGrp="1"/>
          </p:cNvSpPr>
          <p:nvPr>
            <p:ph idx="1"/>
          </p:nvPr>
        </p:nvSpPr>
        <p:spPr>
          <a:xfrm>
            <a:off x="685801" y="1845734"/>
            <a:ext cx="7680960" cy="4023360"/>
          </a:xfrm>
        </p:spPr>
        <p:txBody>
          <a:bodyPr>
            <a:normAutofit lnSpcReduction="10000"/>
          </a:bodyPr>
          <a:lstStyle/>
          <a:p>
            <a:pPr algn="ctr"/>
            <a:r>
              <a:rPr lang="en-US" sz="2800" i="0" dirty="0">
                <a:solidFill>
                  <a:srgbClr val="000000"/>
                </a:solidFill>
                <a:effectLst/>
              </a:rPr>
              <a:t>4‑H is America’s largest youth development organization, empowering nearly six million young people with the skills to lead for a lifetime.</a:t>
            </a:r>
          </a:p>
          <a:p>
            <a:pPr algn="ctr"/>
            <a:endParaRPr lang="en-US" sz="2800" dirty="0">
              <a:solidFill>
                <a:srgbClr val="000000"/>
              </a:solidFill>
            </a:endParaRPr>
          </a:p>
          <a:p>
            <a:pPr algn="ctr"/>
            <a:r>
              <a:rPr lang="en-US" sz="2800" dirty="0">
                <a:solidFill>
                  <a:srgbClr val="000000"/>
                </a:solidFill>
              </a:rPr>
              <a:t>Learn more about 4-H  </a:t>
            </a:r>
            <a:r>
              <a:rPr lang="en-US" sz="2800" dirty="0">
                <a:solidFill>
                  <a:srgbClr val="000000"/>
                </a:solidFill>
                <a:hlinkClick r:id="rId2"/>
              </a:rPr>
              <a:t>HERE</a:t>
            </a:r>
            <a:r>
              <a:rPr lang="en-US" sz="2800" dirty="0">
                <a:solidFill>
                  <a:srgbClr val="000000"/>
                </a:solidFill>
              </a:rPr>
              <a:t> </a:t>
            </a:r>
            <a:r>
              <a:rPr lang="en-US" sz="2800" dirty="0">
                <a:solidFill>
                  <a:srgbClr val="000000"/>
                </a:solidFill>
                <a:hlinkClick r:id="rId2"/>
              </a:rPr>
              <a:t>https://4-h.org/about/</a:t>
            </a:r>
            <a:endParaRPr lang="en-US" sz="2800" dirty="0">
              <a:solidFill>
                <a:srgbClr val="000000"/>
              </a:solidFill>
            </a:endParaRPr>
          </a:p>
          <a:p>
            <a:pPr algn="ctr"/>
            <a:endParaRPr lang="en-US" sz="2800" i="1" dirty="0">
              <a:solidFill>
                <a:srgbClr val="C00000"/>
              </a:solidFill>
            </a:endParaRPr>
          </a:p>
          <a:p>
            <a:pPr algn="ctr"/>
            <a:r>
              <a:rPr lang="en-US" sz="2800" b="0" i="1" dirty="0">
                <a:solidFill>
                  <a:srgbClr val="C00000"/>
                </a:solidFill>
                <a:effectLst/>
                <a:latin typeface="4H Gilroy"/>
              </a:rPr>
              <a:t>“In 4‑H, we believe in the power of young people. We see that every child has valuable strengths and real influence to improve the world around us”.</a:t>
            </a:r>
            <a:r>
              <a:rPr lang="en-US" sz="2800" i="1" dirty="0">
                <a:solidFill>
                  <a:srgbClr val="C00000"/>
                </a:solidFill>
              </a:rPr>
              <a:t> </a:t>
            </a:r>
          </a:p>
        </p:txBody>
      </p:sp>
    </p:spTree>
    <p:extLst>
      <p:ext uri="{BB962C8B-B14F-4D97-AF65-F5344CB8AC3E}">
        <p14:creationId xmlns:p14="http://schemas.microsoft.com/office/powerpoint/2010/main" val="137492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z="4000" dirty="0">
                <a:solidFill>
                  <a:schemeClr val="accent2">
                    <a:lumMod val="75000"/>
                  </a:schemeClr>
                </a:solidFill>
                <a:latin typeface="+mn-lt"/>
              </a:rPr>
              <a:t>Creating Opportunities for Learning</a:t>
            </a:r>
          </a:p>
        </p:txBody>
      </p:sp>
      <p:sp>
        <p:nvSpPr>
          <p:cNvPr id="111619" name="Rectangle 3"/>
          <p:cNvSpPr>
            <a:spLocks noGrp="1" noChangeArrowheads="1"/>
          </p:cNvSpPr>
          <p:nvPr>
            <p:ph idx="1"/>
          </p:nvPr>
        </p:nvSpPr>
        <p:spPr>
          <a:xfrm>
            <a:off x="914400" y="1600200"/>
            <a:ext cx="7162800" cy="4953000"/>
          </a:xfrm>
        </p:spPr>
        <p:txBody>
          <a:bodyPr>
            <a:normAutofit/>
          </a:bodyPr>
          <a:lstStyle/>
          <a:p>
            <a:pPr eaLnBrk="1" hangingPunct="1">
              <a:lnSpc>
                <a:spcPct val="90000"/>
              </a:lnSpc>
              <a:defRPr/>
            </a:pPr>
            <a:endParaRPr lang="en-US" sz="2800" dirty="0"/>
          </a:p>
          <a:p>
            <a:pPr eaLnBrk="1" hangingPunct="1">
              <a:lnSpc>
                <a:spcPct val="90000"/>
              </a:lnSpc>
              <a:buFont typeface="Wingdings" panose="05000000000000000000" pitchFamily="2" charset="2"/>
              <a:buChar char="§"/>
              <a:defRPr/>
            </a:pPr>
            <a:r>
              <a:rPr lang="en-US" sz="3000" dirty="0"/>
              <a:t>  Set up the environment: temperature, lights, equipment/materials, space to work, free from distractions, etc.</a:t>
            </a:r>
          </a:p>
          <a:p>
            <a:pPr eaLnBrk="1" hangingPunct="1">
              <a:lnSpc>
                <a:spcPct val="90000"/>
              </a:lnSpc>
              <a:buFont typeface="Wingdings" panose="05000000000000000000" pitchFamily="2" charset="2"/>
              <a:buChar char="§"/>
              <a:defRPr/>
            </a:pPr>
            <a:r>
              <a:rPr lang="en-US" sz="3000" dirty="0"/>
              <a:t>  Respect differences: gender, group dynamics, response to change</a:t>
            </a:r>
          </a:p>
          <a:p>
            <a:pPr eaLnBrk="1" hangingPunct="1">
              <a:lnSpc>
                <a:spcPct val="90000"/>
              </a:lnSpc>
              <a:buFont typeface="Wingdings" panose="05000000000000000000" pitchFamily="2" charset="2"/>
              <a:buChar char="§"/>
              <a:defRPr/>
            </a:pPr>
            <a:r>
              <a:rPr lang="en-US" sz="3000" dirty="0"/>
              <a:t>  Keeping on track: keep moving forward to foster a sense of achievement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22960" y="286605"/>
            <a:ext cx="7543800" cy="1237396"/>
          </a:xfrm>
        </p:spPr>
        <p:txBody>
          <a:bodyPr>
            <a:normAutofit/>
          </a:bodyPr>
          <a:lstStyle/>
          <a:p>
            <a:pPr eaLnBrk="1" hangingPunct="1">
              <a:defRPr/>
            </a:pPr>
            <a:r>
              <a:rPr lang="en-US" sz="4000" dirty="0">
                <a:solidFill>
                  <a:schemeClr val="accent2">
                    <a:lumMod val="75000"/>
                  </a:schemeClr>
                </a:solidFill>
                <a:latin typeface="+mn-lt"/>
              </a:rPr>
              <a:t>Curriculum and Lesson Plans</a:t>
            </a:r>
          </a:p>
        </p:txBody>
      </p:sp>
      <p:sp>
        <p:nvSpPr>
          <p:cNvPr id="112643" name="Rectangle 3"/>
          <p:cNvSpPr>
            <a:spLocks noGrp="1" noChangeArrowheads="1"/>
          </p:cNvSpPr>
          <p:nvPr>
            <p:ph idx="1"/>
          </p:nvPr>
        </p:nvSpPr>
        <p:spPr>
          <a:xfrm>
            <a:off x="822958" y="1752600"/>
            <a:ext cx="8016241" cy="4288763"/>
          </a:xfrm>
        </p:spPr>
        <p:txBody>
          <a:bodyPr>
            <a:normAutofit/>
          </a:bodyPr>
          <a:lstStyle/>
          <a:p>
            <a:pPr eaLnBrk="1" hangingPunct="1">
              <a:defRPr/>
            </a:pPr>
            <a:r>
              <a:rPr lang="en-US" sz="3200" dirty="0"/>
              <a:t>Every session should have a plan:</a:t>
            </a:r>
          </a:p>
          <a:p>
            <a:pPr lvl="2" eaLnBrk="1" hangingPunct="1">
              <a:buFont typeface="Wingdings" panose="05000000000000000000" pitchFamily="2" charset="2"/>
              <a:buChar char="§"/>
              <a:defRPr/>
            </a:pPr>
            <a:r>
              <a:rPr lang="en-US" sz="3200" dirty="0"/>
              <a:t>  Objectives and goals of students</a:t>
            </a:r>
          </a:p>
          <a:p>
            <a:pPr lvl="2" eaLnBrk="1" hangingPunct="1">
              <a:buFont typeface="Wingdings" panose="05000000000000000000" pitchFamily="2" charset="2"/>
              <a:buChar char="§"/>
              <a:defRPr/>
            </a:pPr>
            <a:r>
              <a:rPr lang="en-US" sz="3200" dirty="0"/>
              <a:t>  Supplies and materials needed</a:t>
            </a:r>
          </a:p>
          <a:p>
            <a:pPr lvl="2" eaLnBrk="1" hangingPunct="1">
              <a:buFont typeface="Wingdings" panose="05000000000000000000" pitchFamily="2" charset="2"/>
              <a:buChar char="§"/>
              <a:defRPr/>
            </a:pPr>
            <a:r>
              <a:rPr lang="en-US" sz="3200" dirty="0"/>
              <a:t>  Key information (</a:t>
            </a:r>
            <a:r>
              <a:rPr lang="en-US" sz="2800" dirty="0"/>
              <a:t>take home points)</a:t>
            </a:r>
          </a:p>
          <a:p>
            <a:pPr lvl="2" eaLnBrk="1" hangingPunct="1">
              <a:buFont typeface="Wingdings" panose="05000000000000000000" pitchFamily="2" charset="2"/>
              <a:buChar char="§"/>
              <a:defRPr/>
            </a:pPr>
            <a:r>
              <a:rPr lang="en-US" sz="3200" dirty="0"/>
              <a:t>  Background facts </a:t>
            </a:r>
            <a:r>
              <a:rPr lang="en-US" sz="2800" dirty="0"/>
              <a:t>(supporting knowledge)</a:t>
            </a:r>
          </a:p>
          <a:p>
            <a:pPr lvl="2" eaLnBrk="1" hangingPunct="1">
              <a:buFont typeface="Wingdings" panose="05000000000000000000" pitchFamily="2" charset="2"/>
              <a:buChar char="§"/>
              <a:defRPr/>
            </a:pPr>
            <a:r>
              <a:rPr lang="en-US" sz="3200" dirty="0"/>
              <a:t>  Activities to impart skills and knowledge</a:t>
            </a:r>
          </a:p>
          <a:p>
            <a:pPr lvl="2" eaLnBrk="1" hangingPunct="1">
              <a:buFont typeface="Wingdings" panose="05000000000000000000" pitchFamily="2" charset="2"/>
              <a:buChar char="§"/>
              <a:defRPr/>
            </a:pPr>
            <a:r>
              <a:rPr lang="en-US" sz="3200" dirty="0"/>
              <a:t>  Confirmation that students achieved goals</a:t>
            </a:r>
          </a:p>
          <a:p>
            <a:pPr lvl="2" eaLnBrk="1" hangingPunct="1">
              <a:buFont typeface="Wingdings" panose="05000000000000000000" pitchFamily="2" charset="2"/>
              <a:buChar char="§"/>
              <a:defRPr/>
            </a:pPr>
            <a:r>
              <a:rPr lang="en-US" sz="3200" dirty="0"/>
              <a:t>  Evaluation of how the session went</a:t>
            </a:r>
          </a:p>
          <a:p>
            <a:pPr eaLnBrk="1" hangingPunct="1">
              <a:defRPr/>
            </a:pPr>
            <a:endParaRPr lang="en-US" dirty="0"/>
          </a:p>
          <a:p>
            <a:pPr eaLnBrk="1" hangingPunct="1">
              <a:defRPr/>
            </a:pPr>
            <a:endParaRPr lang="en-US" dirty="0"/>
          </a:p>
          <a:p>
            <a:pPr eaLnBrk="1" hangingPunct="1">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1DAE-EFA7-3611-8F2D-DF8481C2E44B}"/>
              </a:ext>
            </a:extLst>
          </p:cNvPr>
          <p:cNvSpPr>
            <a:spLocks noGrp="1"/>
          </p:cNvSpPr>
          <p:nvPr>
            <p:ph type="title"/>
          </p:nvPr>
        </p:nvSpPr>
        <p:spPr>
          <a:xfrm>
            <a:off x="822960" y="286605"/>
            <a:ext cx="7543800" cy="1084996"/>
          </a:xfrm>
        </p:spPr>
        <p:txBody>
          <a:bodyPr>
            <a:normAutofit/>
          </a:bodyPr>
          <a:lstStyle/>
          <a:p>
            <a:r>
              <a:rPr lang="en-US" sz="4000" dirty="0">
                <a:solidFill>
                  <a:schemeClr val="accent2">
                    <a:lumMod val="75000"/>
                  </a:schemeClr>
                </a:solidFill>
                <a:latin typeface="+mn-lt"/>
              </a:rPr>
              <a:t>Engaging Learners </a:t>
            </a:r>
          </a:p>
        </p:txBody>
      </p:sp>
      <p:sp>
        <p:nvSpPr>
          <p:cNvPr id="5" name="TextBox 4">
            <a:extLst>
              <a:ext uri="{FF2B5EF4-FFF2-40B4-BE49-F238E27FC236}">
                <a16:creationId xmlns:a16="http://schemas.microsoft.com/office/drawing/2014/main" id="{B35C87BC-E657-5D18-BCC5-0B59E13579C5}"/>
              </a:ext>
            </a:extLst>
          </p:cNvPr>
          <p:cNvSpPr txBox="1"/>
          <p:nvPr/>
        </p:nvSpPr>
        <p:spPr>
          <a:xfrm>
            <a:off x="1600200" y="6386730"/>
            <a:ext cx="4572000" cy="369332"/>
          </a:xfrm>
          <a:prstGeom prst="rect">
            <a:avLst/>
          </a:prstGeom>
          <a:noFill/>
        </p:spPr>
        <p:txBody>
          <a:bodyPr wrap="square">
            <a:spAutoFit/>
          </a:bodyPr>
          <a:lstStyle/>
          <a:p>
            <a:r>
              <a:rPr lang="en-US" dirty="0">
                <a:solidFill>
                  <a:schemeClr val="bg1"/>
                </a:solidFill>
              </a:rPr>
              <a:t>http://www.learningbydialogue.com/</a:t>
            </a:r>
          </a:p>
        </p:txBody>
      </p:sp>
      <p:sp>
        <p:nvSpPr>
          <p:cNvPr id="6" name="TextBox 5">
            <a:extLst>
              <a:ext uri="{FF2B5EF4-FFF2-40B4-BE49-F238E27FC236}">
                <a16:creationId xmlns:a16="http://schemas.microsoft.com/office/drawing/2014/main" id="{3F65E5D5-3D45-616B-BD92-E9BB125AEDA1}"/>
              </a:ext>
            </a:extLst>
          </p:cNvPr>
          <p:cNvSpPr txBox="1"/>
          <p:nvPr/>
        </p:nvSpPr>
        <p:spPr>
          <a:xfrm>
            <a:off x="850502" y="1821165"/>
            <a:ext cx="7376160" cy="954107"/>
          </a:xfrm>
          <a:prstGeom prst="rect">
            <a:avLst/>
          </a:prstGeom>
          <a:noFill/>
        </p:spPr>
        <p:txBody>
          <a:bodyPr wrap="square" rtlCol="0">
            <a:spAutoFit/>
          </a:bodyPr>
          <a:lstStyle/>
          <a:p>
            <a:r>
              <a:rPr lang="en-US" sz="2800" dirty="0"/>
              <a:t>4-step plan to engage learners</a:t>
            </a:r>
          </a:p>
          <a:p>
            <a:r>
              <a:rPr lang="en-US" sz="2800" dirty="0"/>
              <a:t>                       … and ensure they ‘get the message’. </a:t>
            </a:r>
          </a:p>
        </p:txBody>
      </p:sp>
      <p:sp>
        <p:nvSpPr>
          <p:cNvPr id="7" name="TextBox 6">
            <a:extLst>
              <a:ext uri="{FF2B5EF4-FFF2-40B4-BE49-F238E27FC236}">
                <a16:creationId xmlns:a16="http://schemas.microsoft.com/office/drawing/2014/main" id="{F74B1AE7-5A7A-3EE6-273D-D8689376283E}"/>
              </a:ext>
            </a:extLst>
          </p:cNvPr>
          <p:cNvSpPr txBox="1"/>
          <p:nvPr/>
        </p:nvSpPr>
        <p:spPr>
          <a:xfrm>
            <a:off x="953969" y="3011340"/>
            <a:ext cx="7236062" cy="3139321"/>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en-US" sz="2400" dirty="0">
                <a:solidFill>
                  <a:schemeClr val="accent2">
                    <a:lumMod val="75000"/>
                  </a:schemeClr>
                </a:solidFill>
              </a:rPr>
              <a:t>ANCHOR</a:t>
            </a:r>
            <a:r>
              <a:rPr lang="en-US" sz="2400" dirty="0"/>
              <a:t>: Start with a ‘hook’ to get attention such as a question to think about and discuss</a:t>
            </a:r>
          </a:p>
          <a:p>
            <a:pPr marL="342900" indent="-342900">
              <a:spcBef>
                <a:spcPts val="1200"/>
              </a:spcBef>
              <a:buFont typeface="Wingdings" panose="05000000000000000000" pitchFamily="2" charset="2"/>
              <a:buChar char="§"/>
            </a:pPr>
            <a:r>
              <a:rPr lang="en-US" sz="2400" dirty="0">
                <a:solidFill>
                  <a:schemeClr val="accent2">
                    <a:lumMod val="75000"/>
                  </a:schemeClr>
                </a:solidFill>
              </a:rPr>
              <a:t>ADD</a:t>
            </a:r>
            <a:r>
              <a:rPr lang="en-US" sz="2400" dirty="0"/>
              <a:t>: Provide facts around the topic</a:t>
            </a:r>
          </a:p>
          <a:p>
            <a:pPr marL="342900" indent="-342900">
              <a:spcBef>
                <a:spcPts val="1200"/>
              </a:spcBef>
              <a:buFont typeface="Wingdings" panose="05000000000000000000" pitchFamily="2" charset="2"/>
              <a:buChar char="§"/>
            </a:pPr>
            <a:r>
              <a:rPr lang="en-US" sz="2400" dirty="0">
                <a:solidFill>
                  <a:schemeClr val="accent2">
                    <a:lumMod val="75000"/>
                  </a:schemeClr>
                </a:solidFill>
              </a:rPr>
              <a:t>APPLY</a:t>
            </a:r>
            <a:r>
              <a:rPr lang="en-US" sz="2400" dirty="0"/>
              <a:t>: Do a hands-on activity that helps demonstrate why, what, when, and/or how the topic matters</a:t>
            </a:r>
          </a:p>
          <a:p>
            <a:pPr marL="342900" indent="-342900">
              <a:spcBef>
                <a:spcPts val="1200"/>
              </a:spcBef>
              <a:buFont typeface="Wingdings" panose="05000000000000000000" pitchFamily="2" charset="2"/>
              <a:buChar char="§"/>
            </a:pPr>
            <a:r>
              <a:rPr lang="en-US" sz="2400" dirty="0">
                <a:solidFill>
                  <a:schemeClr val="accent2">
                    <a:lumMod val="75000"/>
                  </a:schemeClr>
                </a:solidFill>
              </a:rPr>
              <a:t>AWAY</a:t>
            </a:r>
            <a:r>
              <a:rPr lang="en-US" sz="2400" dirty="0"/>
              <a:t>: Provide a take-way to help them remember the lesson such as a worksheet or, item they created</a:t>
            </a:r>
          </a:p>
        </p:txBody>
      </p:sp>
    </p:spTree>
    <p:extLst>
      <p:ext uri="{BB962C8B-B14F-4D97-AF65-F5344CB8AC3E}">
        <p14:creationId xmlns:p14="http://schemas.microsoft.com/office/powerpoint/2010/main" val="365098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3" name="Rectangle 7066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0665" name="Rectangle 7066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0667" name="Straight Connector 7066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658" name="Rectangle 2"/>
          <p:cNvSpPr>
            <a:spLocks noGrp="1" noChangeArrowheads="1"/>
          </p:cNvSpPr>
          <p:nvPr>
            <p:ph type="title" idx="4294967295"/>
          </p:nvPr>
        </p:nvSpPr>
        <p:spPr>
          <a:xfrm>
            <a:off x="895149" y="104545"/>
            <a:ext cx="7543800" cy="1450757"/>
          </a:xfrm>
        </p:spPr>
        <p:txBody>
          <a:bodyPr vert="horz" lIns="91440" tIns="45720" rIns="91440" bIns="45720" rtlCol="0" anchor="b">
            <a:normAutofit/>
          </a:bodyPr>
          <a:lstStyle/>
          <a:p>
            <a:pPr>
              <a:defRPr/>
            </a:pPr>
            <a:r>
              <a:rPr lang="en-US" sz="4000" dirty="0">
                <a:solidFill>
                  <a:schemeClr val="accent2">
                    <a:lumMod val="75000"/>
                  </a:schemeClr>
                </a:solidFill>
                <a:latin typeface="+mn-lt"/>
              </a:rPr>
              <a:t>A.P.I.E. = Assessment, Planning, Implementation, Evaluation</a:t>
            </a:r>
          </a:p>
        </p:txBody>
      </p:sp>
      <p:graphicFrame>
        <p:nvGraphicFramePr>
          <p:cNvPr id="2" name="Diagram 1">
            <a:extLst>
              <a:ext uri="{FF2B5EF4-FFF2-40B4-BE49-F238E27FC236}">
                <a16:creationId xmlns:a16="http://schemas.microsoft.com/office/drawing/2014/main" id="{97D2FB92-1D5B-BF98-CA3E-F826916DD382}"/>
              </a:ext>
            </a:extLst>
          </p:cNvPr>
          <p:cNvGraphicFramePr/>
          <p:nvPr>
            <p:extLst>
              <p:ext uri="{D42A27DB-BD31-4B8C-83A1-F6EECF244321}">
                <p14:modId xmlns:p14="http://schemas.microsoft.com/office/powerpoint/2010/main" val="3670963479"/>
              </p:ext>
            </p:extLst>
          </p:nvPr>
        </p:nvGraphicFramePr>
        <p:xfrm>
          <a:off x="0" y="1870528"/>
          <a:ext cx="5715000" cy="4362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61BC202-86DE-B98B-BA3C-33FA7DAC77B4}"/>
              </a:ext>
            </a:extLst>
          </p:cNvPr>
          <p:cNvSpPr txBox="1"/>
          <p:nvPr/>
        </p:nvSpPr>
        <p:spPr>
          <a:xfrm>
            <a:off x="5257800" y="1917813"/>
            <a:ext cx="3181149" cy="4431983"/>
          </a:xfrm>
          <a:prstGeom prst="rect">
            <a:avLst/>
          </a:prstGeom>
          <a:noFill/>
        </p:spPr>
        <p:txBody>
          <a:bodyPr wrap="square" rtlCol="0">
            <a:spAutoFit/>
          </a:bodyPr>
          <a:lstStyle/>
          <a:p>
            <a:r>
              <a:rPr lang="en-US" sz="2400" dirty="0"/>
              <a:t>APIE provides a framework to use for every session. Simply:</a:t>
            </a:r>
          </a:p>
          <a:p>
            <a:pPr marL="285750" indent="-285750">
              <a:buFont typeface="Wingdings" panose="05000000000000000000" pitchFamily="2" charset="2"/>
              <a:buChar char="§"/>
            </a:pPr>
            <a:r>
              <a:rPr lang="en-US" sz="2400" dirty="0"/>
              <a:t>Decide what needs to be achieved</a:t>
            </a:r>
          </a:p>
          <a:p>
            <a:pPr marL="285750" indent="-285750">
              <a:buFont typeface="Wingdings" panose="05000000000000000000" pitchFamily="2" charset="2"/>
              <a:buChar char="§"/>
            </a:pPr>
            <a:r>
              <a:rPr lang="en-US" sz="2400" dirty="0"/>
              <a:t>Plan the activities needed to achieve it</a:t>
            </a:r>
          </a:p>
          <a:p>
            <a:pPr marL="285750" indent="-285750">
              <a:buFont typeface="Wingdings" panose="05000000000000000000" pitchFamily="2" charset="2"/>
              <a:buChar char="§"/>
            </a:pPr>
            <a:r>
              <a:rPr lang="en-US" sz="2400" dirty="0"/>
              <a:t>Conduct the session as planned</a:t>
            </a:r>
          </a:p>
          <a:p>
            <a:pPr marL="285750" indent="-285750">
              <a:buFont typeface="Wingdings" panose="05000000000000000000" pitchFamily="2" charset="2"/>
              <a:buChar char="§"/>
            </a:pPr>
            <a:r>
              <a:rPr lang="en-US" sz="2400" dirty="0"/>
              <a:t>Review to see if the goals were achieved</a:t>
            </a:r>
          </a:p>
          <a:p>
            <a:pPr marL="285750" indent="-285750">
              <a:buFont typeface="Wingdings" panose="05000000000000000000" pitchFamily="2" charset="2"/>
              <a:buChar cha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304800"/>
            <a:ext cx="4495801" cy="1371600"/>
          </a:xfrm>
        </p:spPr>
        <p:txBody>
          <a:bodyPr>
            <a:normAutofit/>
          </a:bodyPr>
          <a:lstStyle/>
          <a:p>
            <a:pPr eaLnBrk="1" hangingPunct="1">
              <a:defRPr/>
            </a:pPr>
            <a:r>
              <a:rPr lang="en-US" sz="4000" dirty="0">
                <a:solidFill>
                  <a:schemeClr val="accent2">
                    <a:lumMod val="75000"/>
                  </a:schemeClr>
                </a:solidFill>
                <a:latin typeface="+mn-lt"/>
              </a:rPr>
              <a:t>Providing the BEST </a:t>
            </a:r>
            <a:br>
              <a:rPr lang="en-US" sz="4000" dirty="0">
                <a:solidFill>
                  <a:schemeClr val="accent2">
                    <a:lumMod val="75000"/>
                  </a:schemeClr>
                </a:solidFill>
                <a:latin typeface="+mn-lt"/>
              </a:rPr>
            </a:br>
            <a:r>
              <a:rPr lang="en-US" sz="4000" dirty="0">
                <a:solidFill>
                  <a:schemeClr val="accent2">
                    <a:lumMod val="75000"/>
                  </a:schemeClr>
                </a:solidFill>
                <a:latin typeface="+mn-lt"/>
              </a:rPr>
              <a:t>Experience</a:t>
            </a:r>
          </a:p>
        </p:txBody>
      </p:sp>
      <p:sp>
        <p:nvSpPr>
          <p:cNvPr id="65539" name="Rectangle 3"/>
          <p:cNvSpPr>
            <a:spLocks noGrp="1" noChangeArrowheads="1"/>
          </p:cNvSpPr>
          <p:nvPr>
            <p:ph idx="1"/>
          </p:nvPr>
        </p:nvSpPr>
        <p:spPr>
          <a:xfrm>
            <a:off x="990600" y="1953854"/>
            <a:ext cx="3782975" cy="4343400"/>
          </a:xfrm>
        </p:spPr>
        <p:txBody>
          <a:bodyPr>
            <a:normAutofit/>
          </a:bodyPr>
          <a:lstStyle/>
          <a:p>
            <a:pPr marL="0" indent="0" eaLnBrk="1" hangingPunct="1">
              <a:lnSpc>
                <a:spcPct val="90000"/>
              </a:lnSpc>
              <a:spcAft>
                <a:spcPts val="1200"/>
              </a:spcAft>
              <a:buNone/>
              <a:defRPr/>
            </a:pPr>
            <a:r>
              <a:rPr lang="en-US" sz="2800" dirty="0"/>
              <a:t>No matter how you choose to volunteer, we share the communal goal of providing the best possible experience for our youths so they have the support they need to become their best selves. </a:t>
            </a:r>
          </a:p>
          <a:p>
            <a:pPr marL="0" indent="0" eaLnBrk="1" hangingPunct="1">
              <a:lnSpc>
                <a:spcPct val="90000"/>
              </a:lnSpc>
              <a:spcAft>
                <a:spcPts val="1200"/>
              </a:spcAft>
              <a:buNone/>
              <a:defRPr/>
            </a:pPr>
            <a:r>
              <a:rPr lang="en-US" sz="2800" b="1" dirty="0"/>
              <a:t>Live the Pledge!</a:t>
            </a:r>
          </a:p>
          <a:p>
            <a:pPr marL="0" indent="0" eaLnBrk="1" hangingPunct="1">
              <a:lnSpc>
                <a:spcPct val="90000"/>
              </a:lnSpc>
              <a:spcAft>
                <a:spcPts val="1200"/>
              </a:spcAft>
              <a:buNone/>
              <a:defRPr/>
            </a:pPr>
            <a:endParaRPr lang="en-US" sz="2800" dirty="0"/>
          </a:p>
          <a:p>
            <a:pPr marL="0" indent="0" eaLnBrk="1" hangingPunct="1">
              <a:lnSpc>
                <a:spcPct val="90000"/>
              </a:lnSpc>
              <a:spcAft>
                <a:spcPts val="1200"/>
              </a:spcAft>
              <a:buNone/>
              <a:defRPr/>
            </a:pPr>
            <a:endParaRPr lang="en-US" sz="2800" dirty="0"/>
          </a:p>
        </p:txBody>
      </p:sp>
      <p:pic>
        <p:nvPicPr>
          <p:cNvPr id="3" name="Picture 2" descr="A group of colorful logos&#10;&#10;Description automatically generated">
            <a:extLst>
              <a:ext uri="{FF2B5EF4-FFF2-40B4-BE49-F238E27FC236}">
                <a16:creationId xmlns:a16="http://schemas.microsoft.com/office/drawing/2014/main" id="{665BF79B-FD3E-C934-BE2E-CA368EF5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515" y="609599"/>
            <a:ext cx="3378259" cy="5410201"/>
          </a:xfrm>
          <a:prstGeom prst="rect">
            <a:avLst/>
          </a:prstGeom>
        </p:spPr>
      </p:pic>
    </p:spTree>
    <p:extLst>
      <p:ext uri="{BB962C8B-B14F-4D97-AF65-F5344CB8AC3E}">
        <p14:creationId xmlns:p14="http://schemas.microsoft.com/office/powerpoint/2010/main" val="42363878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81000"/>
            <a:ext cx="6347713" cy="838200"/>
          </a:xfrm>
        </p:spPr>
        <p:txBody>
          <a:bodyPr/>
          <a:lstStyle/>
          <a:p>
            <a:pPr eaLnBrk="1" hangingPunct="1">
              <a:defRPr/>
            </a:pPr>
            <a:r>
              <a:rPr lang="en-US" sz="4000" dirty="0">
                <a:solidFill>
                  <a:schemeClr val="accent2">
                    <a:lumMod val="75000"/>
                  </a:schemeClr>
                </a:solidFill>
                <a:latin typeface="+mn-lt"/>
              </a:rPr>
              <a:t>Where to get Information</a:t>
            </a:r>
          </a:p>
        </p:txBody>
      </p:sp>
      <p:sp>
        <p:nvSpPr>
          <p:cNvPr id="68611" name="Rectangle 3"/>
          <p:cNvSpPr>
            <a:spLocks noGrp="1" noChangeArrowheads="1"/>
          </p:cNvSpPr>
          <p:nvPr>
            <p:ph idx="1"/>
          </p:nvPr>
        </p:nvSpPr>
        <p:spPr>
          <a:xfrm>
            <a:off x="457200" y="1981200"/>
            <a:ext cx="8458200" cy="4495800"/>
          </a:xfrm>
        </p:spPr>
        <p:txBody>
          <a:bodyPr>
            <a:normAutofit/>
          </a:bodyPr>
          <a:lstStyle/>
          <a:p>
            <a:pPr marL="0" indent="0">
              <a:lnSpc>
                <a:spcPct val="120000"/>
              </a:lnSpc>
              <a:spcBef>
                <a:spcPts val="600"/>
              </a:spcBef>
              <a:spcAft>
                <a:spcPts val="600"/>
              </a:spcAft>
              <a:buNone/>
              <a:defRPr/>
            </a:pPr>
            <a:r>
              <a:rPr lang="en-US" sz="2400" dirty="0">
                <a:hlinkClick r:id="rId3"/>
              </a:rPr>
              <a:t>https://ccedutchess.org/</a:t>
            </a:r>
            <a:r>
              <a:rPr lang="en-US" sz="2400" dirty="0"/>
              <a:t>   </a:t>
            </a:r>
            <a:r>
              <a:rPr lang="en-US" sz="2400" dirty="0">
                <a:solidFill>
                  <a:schemeClr val="tx1"/>
                </a:solidFill>
              </a:rPr>
              <a:t>(CCEDC)</a:t>
            </a:r>
            <a:endParaRPr lang="en-US" sz="2400" dirty="0"/>
          </a:p>
          <a:p>
            <a:pPr marL="0" indent="0">
              <a:lnSpc>
                <a:spcPct val="120000"/>
              </a:lnSpc>
              <a:spcBef>
                <a:spcPts val="600"/>
              </a:spcBef>
              <a:spcAft>
                <a:spcPts val="600"/>
              </a:spcAft>
              <a:buNone/>
              <a:defRPr/>
            </a:pPr>
            <a:r>
              <a:rPr lang="en-US" sz="2400" dirty="0">
                <a:hlinkClick r:id="rId4"/>
              </a:rPr>
              <a:t>https://dutchesscounty4h.weebly.com/</a:t>
            </a:r>
            <a:r>
              <a:rPr lang="en-US" sz="2400" dirty="0"/>
              <a:t>   (</a:t>
            </a:r>
            <a:r>
              <a:rPr lang="en-US" sz="2400" dirty="0">
                <a:solidFill>
                  <a:schemeClr val="tx1"/>
                </a:solidFill>
              </a:rPr>
              <a:t>CCEDC 4-H)</a:t>
            </a:r>
            <a:endParaRPr lang="en-US" sz="2400" dirty="0"/>
          </a:p>
          <a:p>
            <a:pPr marL="0" indent="0" eaLnBrk="1" hangingPunct="1">
              <a:lnSpc>
                <a:spcPct val="120000"/>
              </a:lnSpc>
              <a:spcBef>
                <a:spcPts val="600"/>
              </a:spcBef>
              <a:spcAft>
                <a:spcPts val="600"/>
              </a:spcAft>
              <a:buNone/>
              <a:defRPr/>
            </a:pPr>
            <a:r>
              <a:rPr lang="en-US" sz="2400" dirty="0">
                <a:hlinkClick r:id="rId5"/>
              </a:rPr>
              <a:t>https://cals.cornell.edu/cornell-cooperative-extension</a:t>
            </a:r>
            <a:r>
              <a:rPr lang="en-US" sz="2400" dirty="0"/>
              <a:t>  </a:t>
            </a:r>
            <a:r>
              <a:rPr lang="en-US" sz="2400" dirty="0">
                <a:solidFill>
                  <a:schemeClr val="tx1"/>
                </a:solidFill>
              </a:rPr>
              <a:t>(NYS CCE)</a:t>
            </a:r>
          </a:p>
          <a:p>
            <a:pPr marL="0" indent="0" eaLnBrk="1" hangingPunct="1">
              <a:lnSpc>
                <a:spcPct val="120000"/>
              </a:lnSpc>
              <a:spcBef>
                <a:spcPts val="600"/>
              </a:spcBef>
              <a:spcAft>
                <a:spcPts val="600"/>
              </a:spcAft>
              <a:buNone/>
              <a:defRPr/>
            </a:pPr>
            <a:r>
              <a:rPr lang="en-US" sz="2400" dirty="0">
                <a:hlinkClick r:id="rId6"/>
              </a:rPr>
              <a:t>https://cals.cornell.edu/kelly-campbell</a:t>
            </a:r>
            <a:r>
              <a:rPr lang="en-US" sz="2400" dirty="0"/>
              <a:t>  (</a:t>
            </a:r>
            <a:r>
              <a:rPr lang="en-US" sz="2400" dirty="0">
                <a:solidFill>
                  <a:schemeClr val="tx1"/>
                </a:solidFill>
              </a:rPr>
              <a:t>NYS CCE </a:t>
            </a:r>
            <a:r>
              <a:rPr lang="en-US" sz="1800" dirty="0">
                <a:solidFill>
                  <a:schemeClr val="tx1"/>
                </a:solidFill>
              </a:rPr>
              <a:t>Volunteer Coordinator)</a:t>
            </a:r>
          </a:p>
          <a:p>
            <a:pPr marL="0" indent="0" eaLnBrk="1" hangingPunct="1">
              <a:lnSpc>
                <a:spcPct val="120000"/>
              </a:lnSpc>
              <a:spcBef>
                <a:spcPts val="600"/>
              </a:spcBef>
              <a:spcAft>
                <a:spcPts val="600"/>
              </a:spcAft>
              <a:buNone/>
              <a:defRPr/>
            </a:pPr>
            <a:r>
              <a:rPr lang="en-US" sz="2400" dirty="0">
                <a:hlinkClick r:id="rId7"/>
              </a:rPr>
              <a:t>https://volunteers.cce.cornell.edu/</a:t>
            </a:r>
            <a:r>
              <a:rPr lang="en-US" sz="2400" dirty="0"/>
              <a:t>  (CCE Volunteer Resources)</a:t>
            </a:r>
          </a:p>
          <a:p>
            <a:pPr marL="0" indent="0" eaLnBrk="1" hangingPunct="1">
              <a:lnSpc>
                <a:spcPct val="120000"/>
              </a:lnSpc>
              <a:spcBef>
                <a:spcPts val="600"/>
              </a:spcBef>
              <a:spcAft>
                <a:spcPts val="600"/>
              </a:spcAft>
              <a:buNone/>
              <a:defRPr/>
            </a:pPr>
            <a:r>
              <a:rPr lang="en-US" sz="2400" dirty="0">
                <a:hlinkClick r:id="rId8"/>
              </a:rPr>
              <a:t>https://4-h.org/</a:t>
            </a:r>
            <a:r>
              <a:rPr lang="en-US" sz="2400" dirty="0"/>
              <a:t>  (National 4-H website)</a:t>
            </a:r>
          </a:p>
          <a:p>
            <a:pPr marL="0" indent="0" eaLnBrk="1" hangingPunct="1">
              <a:buNone/>
              <a:defRPr/>
            </a:pPr>
            <a:endParaRPr lang="en-US" sz="1600" dirty="0"/>
          </a:p>
          <a:p>
            <a:pPr marL="0" indent="0" eaLnBrk="1" hangingPunct="1">
              <a:buNone/>
              <a:defRPr/>
            </a:pPr>
            <a:endParaRPr lang="en-US" sz="16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subTitle" idx="1"/>
          </p:nvPr>
        </p:nvSpPr>
        <p:spPr>
          <a:xfrm>
            <a:off x="762000" y="2438400"/>
            <a:ext cx="7239000" cy="1752600"/>
          </a:xfrm>
        </p:spPr>
        <p:txBody>
          <a:bodyPr>
            <a:normAutofit fontScale="92500" lnSpcReduction="20000"/>
          </a:bodyPr>
          <a:lstStyle/>
          <a:p>
            <a:pPr algn="ctr" eaLnBrk="1" hangingPunct="1">
              <a:defRPr/>
            </a:pPr>
            <a:r>
              <a:rPr lang="en-US" sz="4000" dirty="0">
                <a:solidFill>
                  <a:schemeClr val="accent2">
                    <a:lumMod val="75000"/>
                  </a:schemeClr>
                </a:solidFill>
                <a:latin typeface="+mn-lt"/>
                <a:sym typeface="Wingdings" pitchFamily="2" charset="2"/>
              </a:rPr>
              <a:t>Questions Welcome.</a:t>
            </a:r>
          </a:p>
          <a:p>
            <a:pPr algn="ctr" eaLnBrk="1" hangingPunct="1">
              <a:defRPr/>
            </a:pPr>
            <a:r>
              <a:rPr lang="en-US" sz="4000" b="1" dirty="0">
                <a:solidFill>
                  <a:schemeClr val="tx1"/>
                </a:solidFill>
                <a:sym typeface="Wingdings" pitchFamily="2" charset="2"/>
                <a:hlinkClick r:id="rId3"/>
              </a:rPr>
              <a:t>Email: Jane Rodd</a:t>
            </a:r>
            <a:endParaRPr lang="en-US" sz="4000" b="1" dirty="0">
              <a:solidFill>
                <a:schemeClr val="tx1"/>
              </a:solidFill>
              <a:sym typeface="Wingdings" pitchFamily="2" charset="2"/>
            </a:endParaRPr>
          </a:p>
          <a:p>
            <a:pPr algn="ctr">
              <a:defRPr/>
            </a:pPr>
            <a:r>
              <a:rPr lang="en-US" sz="4300" i="1" dirty="0">
                <a:solidFill>
                  <a:schemeClr val="accent2">
                    <a:lumMod val="75000"/>
                  </a:schemeClr>
                </a:solidFill>
                <a:latin typeface="+mn-lt"/>
              </a:rPr>
              <a:t>Thank you for your time!</a:t>
            </a:r>
            <a:r>
              <a:rPr lang="en-US" sz="4300" i="1" dirty="0">
                <a:solidFill>
                  <a:schemeClr val="accent2">
                    <a:lumMod val="75000"/>
                  </a:schemeClr>
                </a:solidFill>
                <a:latin typeface="+mn-lt"/>
                <a:sym typeface="Wingdings" pitchFamily="2" charset="2"/>
              </a:rPr>
              <a:t> </a:t>
            </a:r>
          </a:p>
          <a:p>
            <a:pPr algn="ctr" eaLnBrk="1" hangingPunct="1">
              <a:defRPr/>
            </a:pPr>
            <a:endParaRPr lang="en-US" sz="4000" b="1" dirty="0">
              <a:solidFill>
                <a:schemeClr val="tx1"/>
              </a:solidFill>
            </a:endParaRPr>
          </a:p>
          <a:p>
            <a:pPr eaLnBrk="1" hangingPunct="1">
              <a:defRPr/>
            </a:pPr>
            <a:endParaRPr lang="en-US" b="1" dirty="0"/>
          </a:p>
        </p:txBody>
      </p:sp>
      <p:pic>
        <p:nvPicPr>
          <p:cNvPr id="3" name="Picture 2" descr="A close-up of a logo&#10;&#10;Description automatically generated">
            <a:extLst>
              <a:ext uri="{FF2B5EF4-FFF2-40B4-BE49-F238E27FC236}">
                <a16:creationId xmlns:a16="http://schemas.microsoft.com/office/drawing/2014/main" id="{CDA546A9-9BB7-572D-D1C3-678DA274978A}"/>
              </a:ext>
            </a:extLst>
          </p:cNvPr>
          <p:cNvPicPr>
            <a:picLocks noChangeAspect="1"/>
          </p:cNvPicPr>
          <p:nvPr/>
        </p:nvPicPr>
        <p:blipFill rotWithShape="1">
          <a:blip r:embed="rId4">
            <a:extLst>
              <a:ext uri="{28A0092B-C50C-407E-A947-70E740481C1C}">
                <a14:useLocalDpi xmlns:a14="http://schemas.microsoft.com/office/drawing/2010/main" val="0"/>
              </a:ext>
            </a:extLst>
          </a:blip>
          <a:srcRect t="23952" b="42515"/>
          <a:stretch/>
        </p:blipFill>
        <p:spPr>
          <a:xfrm>
            <a:off x="381000" y="5105400"/>
            <a:ext cx="5734045" cy="1066801"/>
          </a:xfrm>
          <a:prstGeom prst="rect">
            <a:avLst/>
          </a:prstGeom>
        </p:spPr>
      </p:pic>
      <p:pic>
        <p:nvPicPr>
          <p:cNvPr id="2050" name="Picture 2" descr="4-H Volunteers | Extension Marketing and Communications">
            <a:extLst>
              <a:ext uri="{FF2B5EF4-FFF2-40B4-BE49-F238E27FC236}">
                <a16:creationId xmlns:a16="http://schemas.microsoft.com/office/drawing/2014/main" id="{420BA2C4-52A2-06B9-DCCE-A4C297B48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835" y="228601"/>
            <a:ext cx="2377439"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5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lstStyle/>
          <a:p>
            <a:r>
              <a:rPr lang="en-US" dirty="0">
                <a:solidFill>
                  <a:srgbClr val="C00000"/>
                </a:solidFill>
                <a:latin typeface="+mn-lt"/>
              </a:rPr>
              <a:t>What 4-H in NYS Does</a:t>
            </a:r>
          </a:p>
        </p:txBody>
      </p:sp>
      <p:sp>
        <p:nvSpPr>
          <p:cNvPr id="3" name="Content Placeholder 2">
            <a:extLst>
              <a:ext uri="{FF2B5EF4-FFF2-40B4-BE49-F238E27FC236}">
                <a16:creationId xmlns:a16="http://schemas.microsoft.com/office/drawing/2014/main" id="{1AC3ECD6-D8EA-8DBE-C8C8-8559DD9D44A5}"/>
              </a:ext>
            </a:extLst>
          </p:cNvPr>
          <p:cNvSpPr>
            <a:spLocks noGrp="1"/>
          </p:cNvSpPr>
          <p:nvPr>
            <p:ph idx="1"/>
          </p:nvPr>
        </p:nvSpPr>
        <p:spPr>
          <a:xfrm>
            <a:off x="822959" y="2286000"/>
            <a:ext cx="7543801" cy="3583094"/>
          </a:xfrm>
        </p:spPr>
        <p:txBody>
          <a:bodyPr>
            <a:normAutofit fontScale="92500" lnSpcReduction="10000"/>
          </a:bodyPr>
          <a:lstStyle/>
          <a:p>
            <a:pPr algn="ctr" rtl="0" fontAlgn="base"/>
            <a:r>
              <a:rPr lang="en-US" sz="3600" b="0" i="0" dirty="0">
                <a:solidFill>
                  <a:schemeClr val="tx1"/>
                </a:solidFill>
                <a:effectLst/>
              </a:rPr>
              <a:t>In 4-H programs, kids and teens complete hands-on projects in areas like health, science, agriculture, and civic engagement in a positive environment where they receive guidance from adult mentors and are encouraged to take on proactive leadership roles.</a:t>
            </a:r>
          </a:p>
          <a:p>
            <a:br>
              <a:rPr lang="en-US" dirty="0">
                <a:effectLst/>
              </a:rPr>
            </a:br>
            <a:endParaRPr lang="en-US" dirty="0"/>
          </a:p>
        </p:txBody>
      </p:sp>
    </p:spTree>
    <p:extLst>
      <p:ext uri="{BB962C8B-B14F-4D97-AF65-F5344CB8AC3E}">
        <p14:creationId xmlns:p14="http://schemas.microsoft.com/office/powerpoint/2010/main" val="35246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599" y="609600"/>
            <a:ext cx="6347713" cy="838200"/>
          </a:xfrm>
        </p:spPr>
        <p:txBody>
          <a:bodyPr>
            <a:normAutofit/>
          </a:bodyPr>
          <a:lstStyle/>
          <a:p>
            <a:pPr eaLnBrk="1" hangingPunct="1">
              <a:defRPr/>
            </a:pPr>
            <a:r>
              <a:rPr lang="en-US" sz="4000" dirty="0">
                <a:solidFill>
                  <a:schemeClr val="accent2">
                    <a:lumMod val="75000"/>
                  </a:schemeClr>
                </a:solidFill>
                <a:latin typeface="+mn-lt"/>
              </a:rPr>
              <a:t>CCE Embraces Inclusivity</a:t>
            </a:r>
          </a:p>
        </p:txBody>
      </p:sp>
      <p:sp>
        <p:nvSpPr>
          <p:cNvPr id="67587" name="Rectangle 3"/>
          <p:cNvSpPr>
            <a:spLocks noGrp="1" noChangeArrowheads="1"/>
          </p:cNvSpPr>
          <p:nvPr>
            <p:ph idx="1"/>
          </p:nvPr>
        </p:nvSpPr>
        <p:spPr>
          <a:xfrm>
            <a:off x="838200" y="1981200"/>
            <a:ext cx="7467600" cy="4060163"/>
          </a:xfrm>
        </p:spPr>
        <p:txBody>
          <a:bodyPr>
            <a:normAutofit lnSpcReduction="10000"/>
          </a:bodyPr>
          <a:lstStyle/>
          <a:p>
            <a:pPr algn="ctr" eaLnBrk="1" hangingPunct="1">
              <a:lnSpc>
                <a:spcPct val="100000"/>
              </a:lnSpc>
              <a:buFont typeface="Wingdings" pitchFamily="2" charset="2"/>
              <a:buNone/>
              <a:defRPr/>
            </a:pPr>
            <a:r>
              <a:rPr lang="en-US" sz="2600" dirty="0"/>
              <a:t>No person shall be denied admission to any educational program or activity or be denied employment (with CCE) on the basis of any legally prohibited discrimination involving, but not limited to, such factors as race, color, religion, political beliefs, national or ethnic origin, gender, sexual orientation, age, marital or family status, veteran status, or disability.  CCE is an Equal Opportunity Employer and Program Provider and invites all those with special needs to contact us regarding those needs that we may arrange for services.</a:t>
            </a:r>
          </a:p>
        </p:txBody>
      </p:sp>
      <p:sp>
        <p:nvSpPr>
          <p:cNvPr id="2" name="TextBox 1">
            <a:extLst>
              <a:ext uri="{FF2B5EF4-FFF2-40B4-BE49-F238E27FC236}">
                <a16:creationId xmlns:a16="http://schemas.microsoft.com/office/drawing/2014/main" id="{5722FFE5-9E2B-9C24-1F68-F43D33C0BC14}"/>
              </a:ext>
            </a:extLst>
          </p:cNvPr>
          <p:cNvSpPr txBox="1"/>
          <p:nvPr/>
        </p:nvSpPr>
        <p:spPr>
          <a:xfrm>
            <a:off x="2362200" y="6400800"/>
            <a:ext cx="6172200" cy="381000"/>
          </a:xfrm>
          <a:prstGeom prst="rect">
            <a:avLst/>
          </a:prstGeom>
          <a:noFill/>
        </p:spPr>
        <p:txBody>
          <a:bodyPr wrap="square" rtlCol="0">
            <a:spAutoFit/>
          </a:bodyPr>
          <a:lstStyle/>
          <a:p>
            <a:r>
              <a:rPr lang="en-US" dirty="0">
                <a:solidFill>
                  <a:schemeClr val="bg1"/>
                </a:solidFill>
              </a:rPr>
              <a:t>CCE statement on diversity, equity and inclusion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normAutofit/>
          </a:bodyPr>
          <a:lstStyle/>
          <a:p>
            <a:r>
              <a:rPr lang="en-US" sz="4000" dirty="0">
                <a:solidFill>
                  <a:schemeClr val="accent2"/>
                </a:solidFill>
                <a:latin typeface="+mn-lt"/>
              </a:rPr>
              <a:t>4-H is for ALL Young People</a:t>
            </a:r>
          </a:p>
        </p:txBody>
      </p:sp>
      <p:sp>
        <p:nvSpPr>
          <p:cNvPr id="3" name="Content Placeholder 2">
            <a:extLst>
              <a:ext uri="{FF2B5EF4-FFF2-40B4-BE49-F238E27FC236}">
                <a16:creationId xmlns:a16="http://schemas.microsoft.com/office/drawing/2014/main" id="{1AC3ECD6-D8EA-8DBE-C8C8-8559DD9D44A5}"/>
              </a:ext>
            </a:extLst>
          </p:cNvPr>
          <p:cNvSpPr>
            <a:spLocks noGrp="1"/>
          </p:cNvSpPr>
          <p:nvPr>
            <p:ph idx="1"/>
          </p:nvPr>
        </p:nvSpPr>
        <p:spPr>
          <a:xfrm>
            <a:off x="822959" y="1845734"/>
            <a:ext cx="7543801" cy="2192866"/>
          </a:xfrm>
        </p:spPr>
        <p:txBody>
          <a:bodyPr>
            <a:normAutofit fontScale="92500" lnSpcReduction="10000"/>
          </a:bodyPr>
          <a:lstStyle/>
          <a:p>
            <a:pPr algn="ctr"/>
            <a:r>
              <a:rPr lang="en-US" sz="3600" dirty="0">
                <a:solidFill>
                  <a:schemeClr val="tx1"/>
                </a:solidFill>
              </a:rPr>
              <a:t>In Dutchess County we take a </a:t>
            </a:r>
          </a:p>
          <a:p>
            <a:pPr algn="ctr"/>
            <a:r>
              <a:rPr lang="en-US" sz="3600" b="1" dirty="0">
                <a:solidFill>
                  <a:srgbClr val="C00000"/>
                </a:solidFill>
              </a:rPr>
              <a:t>zero tolerance </a:t>
            </a:r>
          </a:p>
          <a:p>
            <a:pPr algn="ctr"/>
            <a:r>
              <a:rPr lang="en-US" sz="3600" dirty="0">
                <a:solidFill>
                  <a:schemeClr val="tx1"/>
                </a:solidFill>
              </a:rPr>
              <a:t>policy towards any form of discrimination, bullying or harassment</a:t>
            </a:r>
          </a:p>
        </p:txBody>
      </p:sp>
      <p:pic>
        <p:nvPicPr>
          <p:cNvPr id="2050" name="Picture 2">
            <a:extLst>
              <a:ext uri="{FF2B5EF4-FFF2-40B4-BE49-F238E27FC236}">
                <a16:creationId xmlns:a16="http://schemas.microsoft.com/office/drawing/2014/main" id="{299E7885-6ECB-33B4-CF8B-10DF5AFAF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4191000"/>
            <a:ext cx="48196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7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B2685-4C5D-A7FF-56CA-00E148AE931E}"/>
              </a:ext>
            </a:extLst>
          </p:cNvPr>
          <p:cNvSpPr>
            <a:spLocks noGrp="1"/>
          </p:cNvSpPr>
          <p:nvPr>
            <p:ph type="title"/>
          </p:nvPr>
        </p:nvSpPr>
        <p:spPr>
          <a:xfrm>
            <a:off x="822960" y="286605"/>
            <a:ext cx="7543800" cy="1313596"/>
          </a:xfrm>
        </p:spPr>
        <p:txBody>
          <a:bodyPr>
            <a:normAutofit/>
          </a:bodyPr>
          <a:lstStyle/>
          <a:p>
            <a:r>
              <a:rPr lang="en-US" sz="4000" dirty="0">
                <a:solidFill>
                  <a:schemeClr val="accent2">
                    <a:lumMod val="75000"/>
                  </a:schemeClr>
                </a:solidFill>
                <a:latin typeface="+mn-lt"/>
              </a:rPr>
              <a:t>Definition of Education</a:t>
            </a:r>
          </a:p>
        </p:txBody>
      </p:sp>
      <p:sp>
        <p:nvSpPr>
          <p:cNvPr id="6" name="TextBox 5">
            <a:extLst>
              <a:ext uri="{FF2B5EF4-FFF2-40B4-BE49-F238E27FC236}">
                <a16:creationId xmlns:a16="http://schemas.microsoft.com/office/drawing/2014/main" id="{EE939C3F-BC11-D346-0364-3308B375203F}"/>
              </a:ext>
            </a:extLst>
          </p:cNvPr>
          <p:cNvSpPr txBox="1"/>
          <p:nvPr/>
        </p:nvSpPr>
        <p:spPr>
          <a:xfrm>
            <a:off x="914400" y="1981200"/>
            <a:ext cx="7315200" cy="1938992"/>
          </a:xfrm>
          <a:prstGeom prst="rect">
            <a:avLst/>
          </a:prstGeom>
          <a:noFill/>
        </p:spPr>
        <p:txBody>
          <a:bodyPr wrap="square" rtlCol="0">
            <a:spAutoFit/>
          </a:bodyPr>
          <a:lstStyle/>
          <a:p>
            <a:pPr algn="ctr"/>
            <a:r>
              <a:rPr lang="en-US" sz="2800" dirty="0"/>
              <a:t>Education is about the learner making choices</a:t>
            </a:r>
          </a:p>
          <a:p>
            <a:pPr algn="ctr"/>
            <a:endParaRPr lang="en-US" sz="2800" i="1" dirty="0">
              <a:solidFill>
                <a:schemeClr val="accent2">
                  <a:lumMod val="75000"/>
                </a:schemeClr>
              </a:solidFill>
            </a:endParaRPr>
          </a:p>
          <a:p>
            <a:pPr algn="ctr"/>
            <a:r>
              <a:rPr lang="en-US" sz="3200" dirty="0">
                <a:solidFill>
                  <a:schemeClr val="accent2">
                    <a:lumMod val="75000"/>
                  </a:schemeClr>
                </a:solidFill>
              </a:rPr>
              <a:t>Nobody can be an educator unless the student chooses to be educated</a:t>
            </a:r>
          </a:p>
        </p:txBody>
      </p:sp>
      <p:sp>
        <p:nvSpPr>
          <p:cNvPr id="8" name="TextBox 7">
            <a:extLst>
              <a:ext uri="{FF2B5EF4-FFF2-40B4-BE49-F238E27FC236}">
                <a16:creationId xmlns:a16="http://schemas.microsoft.com/office/drawing/2014/main" id="{558034E3-B317-6EE7-AED9-18BCDF80E0A3}"/>
              </a:ext>
            </a:extLst>
          </p:cNvPr>
          <p:cNvSpPr txBox="1"/>
          <p:nvPr/>
        </p:nvSpPr>
        <p:spPr>
          <a:xfrm>
            <a:off x="887776" y="6386729"/>
            <a:ext cx="5791200" cy="369332"/>
          </a:xfrm>
          <a:prstGeom prst="rect">
            <a:avLst/>
          </a:prstGeom>
          <a:noFill/>
        </p:spPr>
        <p:txBody>
          <a:bodyPr wrap="square">
            <a:spAutoFit/>
          </a:bodyPr>
          <a:lstStyle/>
          <a:p>
            <a:r>
              <a:rPr lang="en-US" dirty="0">
                <a:solidFill>
                  <a:schemeClr val="bg1"/>
                </a:solidFill>
              </a:rPr>
              <a:t>https://www.merriam-webster.com/dictionary/education</a:t>
            </a:r>
          </a:p>
        </p:txBody>
      </p:sp>
      <p:sp>
        <p:nvSpPr>
          <p:cNvPr id="10" name="TextBox 9">
            <a:extLst>
              <a:ext uri="{FF2B5EF4-FFF2-40B4-BE49-F238E27FC236}">
                <a16:creationId xmlns:a16="http://schemas.microsoft.com/office/drawing/2014/main" id="{2EB77AE3-D7CB-7A61-CF18-A4F3B39309F7}"/>
              </a:ext>
            </a:extLst>
          </p:cNvPr>
          <p:cNvSpPr txBox="1"/>
          <p:nvPr/>
        </p:nvSpPr>
        <p:spPr>
          <a:xfrm>
            <a:off x="1240316" y="4614852"/>
            <a:ext cx="6858000" cy="954107"/>
          </a:xfrm>
          <a:prstGeom prst="rect">
            <a:avLst/>
          </a:prstGeom>
          <a:noFill/>
        </p:spPr>
        <p:txBody>
          <a:bodyPr wrap="square">
            <a:spAutoFit/>
          </a:bodyPr>
          <a:lstStyle/>
          <a:p>
            <a:pPr algn="l" fontAlgn="base"/>
            <a:r>
              <a:rPr lang="en-US" sz="2800" b="1" i="1" dirty="0">
                <a:solidFill>
                  <a:srgbClr val="212529"/>
                </a:solidFill>
                <a:effectLst/>
              </a:rPr>
              <a:t>“Education:  </a:t>
            </a:r>
            <a:r>
              <a:rPr lang="en-US" sz="2800" b="0" i="1" dirty="0">
                <a:solidFill>
                  <a:srgbClr val="212529"/>
                </a:solidFill>
                <a:effectLst/>
              </a:rPr>
              <a:t>the knowledge and development resulting from the process of being educated”</a:t>
            </a:r>
          </a:p>
        </p:txBody>
      </p:sp>
    </p:spTree>
    <p:extLst>
      <p:ext uri="{BB962C8B-B14F-4D97-AF65-F5344CB8AC3E}">
        <p14:creationId xmlns:p14="http://schemas.microsoft.com/office/powerpoint/2010/main" val="70046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B2685-4C5D-A7FF-56CA-00E148AE931E}"/>
              </a:ext>
            </a:extLst>
          </p:cNvPr>
          <p:cNvSpPr>
            <a:spLocks noGrp="1"/>
          </p:cNvSpPr>
          <p:nvPr>
            <p:ph type="title"/>
          </p:nvPr>
        </p:nvSpPr>
        <p:spPr>
          <a:xfrm>
            <a:off x="822960" y="286605"/>
            <a:ext cx="7543800" cy="1313596"/>
          </a:xfrm>
        </p:spPr>
        <p:txBody>
          <a:bodyPr>
            <a:normAutofit/>
          </a:bodyPr>
          <a:lstStyle/>
          <a:p>
            <a:r>
              <a:rPr lang="en-US" sz="4000" dirty="0">
                <a:solidFill>
                  <a:schemeClr val="accent2">
                    <a:lumMod val="75000"/>
                  </a:schemeClr>
                </a:solidFill>
                <a:latin typeface="+mn-lt"/>
              </a:rPr>
              <a:t>4-H is Non-formal Education</a:t>
            </a:r>
          </a:p>
        </p:txBody>
      </p:sp>
      <p:sp>
        <p:nvSpPr>
          <p:cNvPr id="6" name="TextBox 5">
            <a:extLst>
              <a:ext uri="{FF2B5EF4-FFF2-40B4-BE49-F238E27FC236}">
                <a16:creationId xmlns:a16="http://schemas.microsoft.com/office/drawing/2014/main" id="{EE939C3F-BC11-D346-0364-3308B375203F}"/>
              </a:ext>
            </a:extLst>
          </p:cNvPr>
          <p:cNvSpPr txBox="1"/>
          <p:nvPr/>
        </p:nvSpPr>
        <p:spPr>
          <a:xfrm>
            <a:off x="787648" y="1981200"/>
            <a:ext cx="7579112" cy="2862322"/>
          </a:xfrm>
          <a:prstGeom prst="rect">
            <a:avLst/>
          </a:prstGeom>
          <a:noFill/>
        </p:spPr>
        <p:txBody>
          <a:bodyPr wrap="square" rtlCol="0">
            <a:spAutoFit/>
          </a:bodyPr>
          <a:lstStyle/>
          <a:p>
            <a:pPr algn="ctr"/>
            <a:r>
              <a:rPr lang="en-US" sz="3000" b="0" i="0" dirty="0">
                <a:solidFill>
                  <a:srgbClr val="202124"/>
                </a:solidFill>
                <a:effectLst/>
                <a:latin typeface="Google Sans"/>
              </a:rPr>
              <a:t>Non-formal learning </a:t>
            </a:r>
            <a:r>
              <a:rPr lang="en-US" sz="3000" b="0" i="0" dirty="0">
                <a:solidFill>
                  <a:srgbClr val="040C28"/>
                </a:solidFill>
                <a:effectLst/>
                <a:latin typeface="Google Sans"/>
              </a:rPr>
              <a:t>takes place outside formal learning environments but within some kind of organisational framework</a:t>
            </a:r>
            <a:r>
              <a:rPr lang="en-US" sz="3000" b="0" i="0" dirty="0">
                <a:solidFill>
                  <a:srgbClr val="202124"/>
                </a:solidFill>
                <a:effectLst/>
                <a:latin typeface="Google Sans"/>
              </a:rPr>
              <a:t>. It arises from the learner's conscious decision to </a:t>
            </a:r>
            <a:r>
              <a:rPr lang="en-US" sz="3000" b="0" i="0" dirty="0">
                <a:solidFill>
                  <a:srgbClr val="202124"/>
                </a:solidFill>
                <a:effectLst/>
              </a:rPr>
              <a:t>master</a:t>
            </a:r>
            <a:r>
              <a:rPr lang="en-US" sz="3000" b="0" i="0" dirty="0">
                <a:solidFill>
                  <a:srgbClr val="202124"/>
                </a:solidFill>
                <a:effectLst/>
                <a:latin typeface="Google Sans"/>
              </a:rPr>
              <a:t> a particular activity, skill or area of knowledge and is thus the result of intentional effort.</a:t>
            </a:r>
            <a:endParaRPr lang="en-US" sz="3000" dirty="0">
              <a:solidFill>
                <a:schemeClr val="accent2">
                  <a:lumMod val="75000"/>
                </a:schemeClr>
              </a:solidFill>
            </a:endParaRPr>
          </a:p>
        </p:txBody>
      </p:sp>
      <p:sp>
        <p:nvSpPr>
          <p:cNvPr id="8" name="TextBox 7">
            <a:extLst>
              <a:ext uri="{FF2B5EF4-FFF2-40B4-BE49-F238E27FC236}">
                <a16:creationId xmlns:a16="http://schemas.microsoft.com/office/drawing/2014/main" id="{558034E3-B317-6EE7-AED9-18BCDF80E0A3}"/>
              </a:ext>
            </a:extLst>
          </p:cNvPr>
          <p:cNvSpPr txBox="1"/>
          <p:nvPr/>
        </p:nvSpPr>
        <p:spPr>
          <a:xfrm>
            <a:off x="787648" y="6396335"/>
            <a:ext cx="7941899" cy="369332"/>
          </a:xfrm>
          <a:prstGeom prst="rect">
            <a:avLst/>
          </a:prstGeom>
          <a:noFill/>
        </p:spPr>
        <p:txBody>
          <a:bodyPr wrap="square">
            <a:spAutoFit/>
          </a:bodyPr>
          <a:lstStyle/>
          <a:p>
            <a:r>
              <a:rPr lang="en-US" dirty="0">
                <a:solidFill>
                  <a:schemeClr val="bg1"/>
                </a:solidFill>
              </a:rPr>
              <a:t>https://www.coe.int/</a:t>
            </a:r>
          </a:p>
        </p:txBody>
      </p:sp>
      <p:sp>
        <p:nvSpPr>
          <p:cNvPr id="2" name="TextBox 1">
            <a:extLst>
              <a:ext uri="{FF2B5EF4-FFF2-40B4-BE49-F238E27FC236}">
                <a16:creationId xmlns:a16="http://schemas.microsoft.com/office/drawing/2014/main" id="{8984605C-E2F1-783D-BB51-4A5CC1C8C86E}"/>
              </a:ext>
            </a:extLst>
          </p:cNvPr>
          <p:cNvSpPr txBox="1"/>
          <p:nvPr/>
        </p:nvSpPr>
        <p:spPr>
          <a:xfrm>
            <a:off x="689517" y="4967645"/>
            <a:ext cx="7543800" cy="1077218"/>
          </a:xfrm>
          <a:prstGeom prst="rect">
            <a:avLst/>
          </a:prstGeom>
          <a:noFill/>
        </p:spPr>
        <p:txBody>
          <a:bodyPr wrap="square" rtlCol="0">
            <a:spAutoFit/>
          </a:bodyPr>
          <a:lstStyle/>
          <a:p>
            <a:r>
              <a:rPr lang="en-US" sz="3200" dirty="0">
                <a:solidFill>
                  <a:srgbClr val="C00000"/>
                </a:solidFill>
              </a:rPr>
              <a:t>4-H learners need YOU …</a:t>
            </a:r>
          </a:p>
          <a:p>
            <a:r>
              <a:rPr lang="en-US" sz="3200" dirty="0">
                <a:solidFill>
                  <a:srgbClr val="C00000"/>
                </a:solidFill>
              </a:rPr>
              <a:t>          to inspire, motivate and support them!</a:t>
            </a:r>
          </a:p>
        </p:txBody>
      </p:sp>
    </p:spTree>
    <p:extLst>
      <p:ext uri="{BB962C8B-B14F-4D97-AF65-F5344CB8AC3E}">
        <p14:creationId xmlns:p14="http://schemas.microsoft.com/office/powerpoint/2010/main" val="124236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4">
            <a:extLst>
              <a:ext uri="{FF2B5EF4-FFF2-40B4-BE49-F238E27FC236}">
                <a16:creationId xmlns:a16="http://schemas.microsoft.com/office/drawing/2014/main" id="{F27E536E-69EA-F7F5-1DA4-0F96CC0EC585}"/>
              </a:ext>
            </a:extLst>
          </p:cNvPr>
          <p:cNvSpPr>
            <a:spLocks noGrp="1"/>
          </p:cNvSpPr>
          <p:nvPr>
            <p:ph type="subTitle" idx="4294967295"/>
          </p:nvPr>
        </p:nvSpPr>
        <p:spPr>
          <a:xfrm>
            <a:off x="3627896" y="609600"/>
            <a:ext cx="4782299" cy="5638800"/>
          </a:xfrm>
        </p:spPr>
        <p:txBody>
          <a:bodyPr vert="horz" lIns="91440" tIns="45720" rIns="91440" bIns="45720" rtlCol="0" anchor="ctr">
            <a:normAutofit/>
          </a:bodyPr>
          <a:lstStyle/>
          <a:p>
            <a:pPr marL="0" indent="0">
              <a:buNone/>
            </a:pPr>
            <a:r>
              <a:rPr lang="en-US" sz="3600" b="1" i="0" dirty="0">
                <a:solidFill>
                  <a:schemeClr val="accent2"/>
                </a:solidFill>
                <a:effectLst/>
                <a:latin typeface="+mj-lt"/>
              </a:rPr>
              <a:t>Positive Experiences </a:t>
            </a:r>
          </a:p>
          <a:p>
            <a:pPr marL="0" indent="0">
              <a:buNone/>
            </a:pPr>
            <a:r>
              <a:rPr lang="en-US" sz="3000" dirty="0">
                <a:solidFill>
                  <a:schemeClr val="accent2"/>
                </a:solidFill>
                <a:latin typeface="+mj-lt"/>
              </a:rPr>
              <a:t>     </a:t>
            </a:r>
            <a:r>
              <a:rPr lang="en-US" sz="3000" dirty="0">
                <a:solidFill>
                  <a:schemeClr val="tx1"/>
                </a:solidFill>
                <a:latin typeface="+mj-lt"/>
              </a:rPr>
              <a:t>plus</a:t>
            </a:r>
          </a:p>
          <a:p>
            <a:pPr marL="0" indent="0">
              <a:buNone/>
            </a:pPr>
            <a:r>
              <a:rPr lang="en-US" sz="3600" b="1" i="0" dirty="0">
                <a:solidFill>
                  <a:schemeClr val="accent2"/>
                </a:solidFill>
                <a:effectLst/>
                <a:latin typeface="+mj-lt"/>
              </a:rPr>
              <a:t>Positive Relationships </a:t>
            </a:r>
          </a:p>
          <a:p>
            <a:pPr marL="0" indent="0">
              <a:buNone/>
            </a:pPr>
            <a:r>
              <a:rPr lang="en-US" sz="3600" b="1" i="0" dirty="0">
                <a:solidFill>
                  <a:schemeClr val="accent2"/>
                </a:solidFill>
                <a:effectLst/>
                <a:latin typeface="+mj-lt"/>
              </a:rPr>
              <a:t>     </a:t>
            </a:r>
            <a:r>
              <a:rPr lang="en-US" sz="3000" i="0" dirty="0">
                <a:solidFill>
                  <a:schemeClr val="tx1"/>
                </a:solidFill>
                <a:effectLst/>
                <a:latin typeface="+mj-lt"/>
              </a:rPr>
              <a:t>plus</a:t>
            </a:r>
          </a:p>
          <a:p>
            <a:pPr marL="0" indent="0">
              <a:buNone/>
            </a:pPr>
            <a:r>
              <a:rPr lang="en-US" sz="3600" b="1" i="0" dirty="0">
                <a:solidFill>
                  <a:schemeClr val="accent2"/>
                </a:solidFill>
                <a:effectLst/>
                <a:latin typeface="+mj-lt"/>
              </a:rPr>
              <a:t>Positive Environments</a:t>
            </a:r>
          </a:p>
          <a:p>
            <a:pPr marL="0" indent="0">
              <a:buNone/>
            </a:pPr>
            <a:endParaRPr lang="en-US" sz="4000" cap="all" spc="200" dirty="0">
              <a:solidFill>
                <a:schemeClr val="accent2"/>
              </a:solidFill>
              <a:latin typeface="+mj-lt"/>
            </a:endParaRPr>
          </a:p>
        </p:txBody>
      </p:sp>
      <p:sp>
        <p:nvSpPr>
          <p:cNvPr id="20" name="Rectangle 19">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E87216E3-016A-27EB-48E4-BFC2417EFB20}"/>
              </a:ext>
            </a:extLst>
          </p:cNvPr>
          <p:cNvSpPr>
            <a:spLocks noGrp="1"/>
          </p:cNvSpPr>
          <p:nvPr>
            <p:ph type="title"/>
          </p:nvPr>
        </p:nvSpPr>
        <p:spPr>
          <a:xfrm>
            <a:off x="267843" y="459676"/>
            <a:ext cx="2902864" cy="4927600"/>
          </a:xfrm>
        </p:spPr>
        <p:txBody>
          <a:bodyPr vert="horz" lIns="91440" tIns="45720" rIns="91440" bIns="45720" rtlCol="0" anchor="ctr">
            <a:normAutofit/>
          </a:bodyPr>
          <a:lstStyle/>
          <a:p>
            <a:r>
              <a:rPr lang="en-US" sz="4000" dirty="0">
                <a:solidFill>
                  <a:schemeClr val="bg1"/>
                </a:solidFill>
              </a:rPr>
              <a:t>Theories of Positive Youth Development</a:t>
            </a:r>
            <a:br>
              <a:rPr lang="en-US" sz="4000" dirty="0">
                <a:solidFill>
                  <a:schemeClr val="bg1"/>
                </a:solidFill>
              </a:rPr>
            </a:br>
            <a:endParaRPr lang="en-US" sz="4000" dirty="0">
              <a:solidFill>
                <a:schemeClr val="bg1"/>
              </a:solidFill>
            </a:endParaRPr>
          </a:p>
        </p:txBody>
      </p:sp>
      <p:sp>
        <p:nvSpPr>
          <p:cNvPr id="2" name="TextBox 1">
            <a:extLst>
              <a:ext uri="{FF2B5EF4-FFF2-40B4-BE49-F238E27FC236}">
                <a16:creationId xmlns:a16="http://schemas.microsoft.com/office/drawing/2014/main" id="{EB812ED4-C77F-BF3B-95AC-644E4D5D744D}"/>
              </a:ext>
            </a:extLst>
          </p:cNvPr>
          <p:cNvSpPr txBox="1"/>
          <p:nvPr/>
        </p:nvSpPr>
        <p:spPr>
          <a:xfrm>
            <a:off x="457200" y="6019800"/>
            <a:ext cx="2902864" cy="369332"/>
          </a:xfrm>
          <a:prstGeom prst="rect">
            <a:avLst/>
          </a:prstGeom>
          <a:noFill/>
        </p:spPr>
        <p:txBody>
          <a:bodyPr wrap="square" rtlCol="0">
            <a:spAutoFit/>
          </a:bodyPr>
          <a:lstStyle/>
          <a:p>
            <a:r>
              <a:rPr lang="en-US" dirty="0">
                <a:solidFill>
                  <a:schemeClr val="bg1"/>
                </a:solidFill>
              </a:rPr>
              <a:t>https://youth.gov</a:t>
            </a:r>
          </a:p>
        </p:txBody>
      </p:sp>
    </p:spTree>
    <p:extLst>
      <p:ext uri="{BB962C8B-B14F-4D97-AF65-F5344CB8AC3E}">
        <p14:creationId xmlns:p14="http://schemas.microsoft.com/office/powerpoint/2010/main" val="2283418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rnell Cooperative Extension&amp;quot;&quot;/&gt;&lt;property id=&quot;20307&quot; value=&quot;256&quot;/&gt;&lt;/object&gt;&lt;object type=&quot;3&quot; unique_id=&quot;10005&quot;&gt;&lt;property id=&quot;20148&quot; value=&quot;5&quot;/&gt;&lt;property id=&quot;20300&quot; value=&quot;Slide 2 - &amp;quot;Agenda&amp;quot;&quot;/&gt;&lt;property id=&quot;20307&quot; value=&quot;295&quot;/&gt;&lt;/object&gt;&lt;object type=&quot;3&quot; unique_id=&quot;10006&quot;&gt;&lt;property id=&quot;20148&quot; value=&quot;5&quot;/&gt;&lt;property id=&quot;20300&quot; value=&quot;Slide 3 - &amp;quot;Where it all began…&amp;quot;&quot;/&gt;&lt;property id=&quot;20307&quot; value=&quot;266&quot;/&gt;&lt;/object&gt;&lt;object type=&quot;3&quot; unique_id=&quot;10007&quot;&gt;&lt;property id=&quot;20148&quot; value=&quot;5&quot;/&gt;&lt;property id=&quot;20300&quot; value=&quot;Slide 4 - &amp;quot;Land Grant History&amp;quot;&quot;/&gt;&lt;property id=&quot;20307&quot; value=&quot;260&quot;/&gt;&lt;/object&gt;&lt;object type=&quot;3&quot; unique_id=&quot;10008&quot;&gt;&lt;property id=&quot;20148&quot; value=&quot;5&quot;/&gt;&lt;property id=&quot;20300&quot; value=&quot;Slide 5 - &amp;quot;Here is how… &amp;quot;&quot;/&gt;&lt;property id=&quot;20307&quot; value=&quot;261&quot;/&gt;&lt;/object&gt;&lt;object type=&quot;3&quot; unique_id=&quot;10009&quot;&gt;&lt;property id=&quot;20148&quot; value=&quot;5&quot;/&gt;&lt;property id=&quot;20300&quot; value=&quot;Slide 6 - &amp;quot;Land Grant College map&amp;quot;&quot;/&gt;&lt;property id=&quot;20307&quot; value=&quot;314&quot;/&gt;&lt;/object&gt;&lt;object type=&quot;3&quot; unique_id=&quot;10010&quot;&gt;&lt;property id=&quot;20148&quot; value=&quot;5&quot;/&gt;&lt;property id=&quot;20300&quot; value=&quot;Slide 7 - &amp;quot;Our Connection:&amp;quot;&quot;/&gt;&lt;property id=&quot;20307&quot; value=&quot;270&quot;/&gt;&lt;/object&gt;&lt;object type=&quot;3&quot; unique_id=&quot;10011&quot;&gt;&lt;property id=&quot;20148&quot; value=&quot;5&quot;/&gt;&lt;property id=&quot;20300&quot; value=&quot;Slide 8 - &amp;quot;Relationship with &amp;#x0D;&amp;#x0A;Cornell University&amp;quot;&quot;/&gt;&lt;property id=&quot;20307&quot; value=&quot;279&quot;/&gt;&lt;/object&gt;&lt;object type=&quot;3&quot; unique_id=&quot;10012&quot;&gt;&lt;property id=&quot;20148&quot; value=&quot;5&quot;/&gt;&lt;property id=&quot;20300&quot; value=&quot;Slide 9 - &amp;quot;Relationship with &amp;#x0D;&amp;#x0A;Cornell University&amp;quot;&quot;/&gt;&lt;property id=&quot;20307&quot; value=&quot;290&quot;/&gt;&lt;/object&gt;&lt;object type=&quot;3&quot; unique_id=&quot;10013&quot;&gt;&lt;property id=&quot;20148&quot; value=&quot;5&quot;/&gt;&lt;property id=&quot;20300&quot; value=&quot;Slide 10 - &amp;quot;From research to our community…&amp;quot;&quot;/&gt;&lt;property id=&quot;20307&quot; value=&quot;291&quot;/&gt;&lt;/object&gt;&lt;object type=&quot;3&quot; unique_id=&quot;10014&quot;&gt;&lt;property id=&quot;20148&quot; value=&quot;5&quot;/&gt;&lt;property id=&quot;20300&quot; value=&quot;Slide 11 - &amp;quot;Cornell Cooperative Extension&amp;quot;&quot;/&gt;&lt;property id=&quot;20307&quot; value=&quot;258&quot;/&gt;&lt;/object&gt;&lt;object type=&quot;3&quot; unique_id=&quot;10015&quot;&gt;&lt;property id=&quot;20148&quot; value=&quot;5&quot;/&gt;&lt;property id=&quot;20300&quot; value=&quot;Slide 12 - &amp;quot;Cornell Cooperative Extension&amp;quot;&quot;/&gt;&lt;property id=&quot;20307&quot; value=&quot;257&quot;/&gt;&lt;/object&gt;&lt;object type=&quot;3&quot; unique_id=&quot;10016&quot;&gt;&lt;property id=&quot;20148&quot; value=&quot;5&quot;/&gt;&lt;property id=&quot;20300&quot; value=&quot;Slide 13 - &amp;quot;Our Values&amp;quot;&quot;/&gt;&lt;property id=&quot;20307&quot; value=&quot;264&quot;/&gt;&lt;/object&gt;&lt;object type=&quot;3&quot; unique_id=&quot;10017&quot;&gt;&lt;property id=&quot;20148&quot; value=&quot;5&quot;/&gt;&lt;property id=&quot;20300&quot; value=&quot;Slide 14 - &amp;quot;CCE Issues&amp;quot;&quot;/&gt;&lt;property id=&quot;20307&quot; value=&quot;267&quot;/&gt;&lt;/object&gt;&lt;object type=&quot;3&quot; unique_id=&quot;10018&quot;&gt;&lt;property id=&quot;20148&quot; value=&quot;5&quot;/&gt;&lt;property id=&quot;20300&quot; value=&quot;Slide 15 - &amp;quot;Finding who and what you are looking for…&amp;quot;&quot;/&gt;&lt;property id=&quot;20307&quot; value=&quot;285&quot;/&gt;&lt;/object&gt;&lt;object type=&quot;3&quot; unique_id=&quot;10019&quot;&gt;&lt;property id=&quot;20148&quot; value=&quot;5&quot;/&gt;&lt;property id=&quot;20300&quot; value=&quot;Slide 16 - &amp;quot;Where does the money come from?&amp;quot;&quot;/&gt;&lt;property id=&quot;20307&quot; value=&quot;280&quot;/&gt;&lt;/object&gt;&lt;object type=&quot;3&quot; unique_id=&quot;10020&quot;&gt;&lt;property id=&quot;20148&quot; value=&quot;5&quot;/&gt;&lt;property id=&quot;20300&quot; value=&quot;Slide 17&quot;/&gt;&lt;property id=&quot;20307&quot; value=&quot;272&quot;/&gt;&lt;/object&gt;&lt;object type=&quot;3&quot; unique_id=&quot;10021&quot;&gt;&lt;property id=&quot;20148&quot; value=&quot;5&quot;/&gt;&lt;property id=&quot;20300&quot; value=&quot;Slide 18 - &amp;quot;What questions do you have?&amp;quot;&quot;/&gt;&lt;property id=&quot;20307&quot; value=&quot;315&quot;/&gt;&lt;/object&gt;&lt;object type=&quot;3&quot; unique_id=&quot;10022&quot;&gt;&lt;property id=&quot;20148&quot; value=&quot;5&quot;/&gt;&lt;property id=&quot;20300&quot; value=&quot;Slide 19 - &amp;quot;Why are volunteers so important to CCE? &amp;quot;&quot;/&gt;&lt;property id=&quot;20307&quot; value=&quot;271&quot;/&gt;&lt;/object&gt;&lt;object type=&quot;3&quot; unique_id=&quot;10023&quot;&gt;&lt;property id=&quot;20148&quot; value=&quot;5&quot;/&gt;&lt;property id=&quot;20300&quot; value=&quot;Slide 20 - &amp;quot;Types of Volunteers&amp;quot;&quot;/&gt;&lt;property id=&quot;20307&quot; value=&quot;263&quot;/&gt;&lt;/object&gt;&lt;object type=&quot;3&quot; unique_id=&quot;10024&quot;&gt;&lt;property id=&quot;20148&quot; value=&quot;5&quot;/&gt;&lt;property id=&quot;20300&quot; value=&quot;Slide 21 - &amp;quot;Ohh Behave!!&amp;quot;&quot;/&gt;&lt;property id=&quot;20307&quot; value=&quot;265&quot;/&gt;&lt;/object&gt;&lt;object type=&quot;3&quot; unique_id=&quot;10025&quot;&gt;&lt;property id=&quot;20148&quot; value=&quot;5&quot;/&gt;&lt;property id=&quot;20300&quot; value=&quot;Slide 22 - &amp;quot;Represent…..&amp;quot;&quot;/&gt;&lt;property id=&quot;20307&quot; value=&quot;274&quot;/&gt;&lt;/object&gt;&lt;object type=&quot;3&quot; unique_id=&quot;10026&quot;&gt;&lt;property id=&quot;20148&quot; value=&quot;5&quot;/&gt;&lt;property id=&quot;20300&quot; value=&quot;Slide 23 - &amp;quot;Some wisdom for the journey…&amp;quot;&quot;/&gt;&lt;property id=&quot;20307&quot; value=&quot;293&quot;/&gt;&lt;/object&gt;&lt;object type=&quot;3&quot; unique_id=&quot;10027&quot;&gt;&lt;property id=&quot;20148&quot; value=&quot;5&quot;/&gt;&lt;property id=&quot;20300&quot; value=&quot;Slide 24 - &amp;quot;Skills for Success&amp;quot;&quot;/&gt;&lt;property id=&quot;20307&quot; value=&quot;292&quot;/&gt;&lt;/object&gt;&lt;object type=&quot;3&quot; unique_id=&quot;10028&quot;&gt;&lt;property id=&quot;20148&quot; value=&quot;5&quot;/&gt;&lt;property id=&quot;20300&quot; value=&quot;Slide 25 - &amp;quot;Inclusivity…&amp;quot;&quot;/&gt;&lt;property id=&quot;20307&quot; value=&quot;284&quot;/&gt;&lt;/object&gt;&lt;object type=&quot;3&quot; unique_id=&quot;10029&quot;&gt;&lt;property id=&quot;20148&quot; value=&quot;5&quot;/&gt;&lt;property id=&quot;20300&quot; value=&quot;Slide 26 - &amp;quot;Diversity and Inclusivity statements&amp;quot;&quot;/&gt;&lt;property id=&quot;20307&quot; value=&quot;281&quot;/&gt;&lt;/object&gt;&lt;object type=&quot;3&quot; unique_id=&quot;10030&quot;&gt;&lt;property id=&quot;20148&quot; value=&quot;5&quot;/&gt;&lt;property id=&quot;20300&quot; value=&quot;Slide 27 - &amp;quot;The Logo&amp;quot;&quot;/&gt;&lt;property id=&quot;20307&quot; value=&quot;275&quot;/&gt;&lt;/object&gt;&lt;object type=&quot;3&quot; unique_id=&quot;10031&quot;&gt;&lt;property id=&quot;20148&quot; value=&quot;5&quot;/&gt;&lt;property id=&quot;20300&quot; value=&quot;Slide 28 - &amp;quot;Communicating with your Volunteer Coordinator…&amp;quot;&quot;/&gt;&lt;property id=&quot;20307&quot; value=&quot;282&quot;/&gt;&lt;/object&gt;&lt;object type=&quot;3&quot; unique_id=&quot;10032&quot;&gt;&lt;property id=&quot;20148&quot; value=&quot;5&quot;/&gt;&lt;property id=&quot;20300&quot; value=&quot;Slide 30 - &amp;quot;It’s not all work!!&amp;quot;&quot;/&gt;&lt;property id=&quot;20307&quot; value=&quot;273&quot;/&gt;&lt;/object&gt;&lt;object type=&quot;3&quot; unique_id=&quot;10033&quot;&gt;&lt;property id=&quot;20148&quot; value=&quot;5&quot;/&gt;&lt;property id=&quot;20300&quot; value=&quot;Slide 31 - &amp;quot;Educating in Communities &amp;quot;&quot;/&gt;&lt;property id=&quot;20307&quot; value=&quot;276&quot;/&gt;&lt;/object&gt;&lt;object type=&quot;3&quot; unique_id=&quot;10034&quot;&gt;&lt;property id=&quot;20148&quot; value=&quot;5&quot;/&gt;&lt;property id=&quot;20300&quot; value=&quot;Slide 32 - &amp;quot;What is Education?&amp;quot;&quot;/&gt;&lt;property id=&quot;20307&quot; value=&quot;299&quot;/&gt;&lt;/object&gt;&lt;object type=&quot;3&quot; unique_id=&quot;10035&quot;&gt;&lt;property id=&quot;20148&quot; value=&quot;5&quot;/&gt;&lt;property id=&quot;20300&quot; value=&quot;Slide 33 - &amp;quot;What is not Education?&amp;quot;&quot;/&gt;&lt;property id=&quot;20307&quot; value=&quot;316&quot;/&gt;&lt;/object&gt;&lt;object type=&quot;3&quot; unique_id=&quot;10036&quot;&gt;&lt;property id=&quot;20148&quot; value=&quot;5&quot;/&gt;&lt;property id=&quot;20300&quot; value=&quot;Slide 34&quot;/&gt;&lt;property id=&quot;20307&quot; value=&quot;277&quot;/&gt;&lt;/object&gt;&lt;object type=&quot;3&quot; unique_id=&quot;10037&quot;&gt;&lt;property id=&quot;20148&quot; value=&quot;5&quot;/&gt;&lt;property id=&quot;20300&quot; value=&quot;Slide 35 - &amp;quot;From another perspective&amp;quot;&quot;/&gt;&lt;property id=&quot;20307&quot; value=&quot;317&quot;/&gt;&lt;/object&gt;&lt;object type=&quot;3&quot; unique_id=&quot;10038&quot;&gt;&lt;property id=&quot;20148&quot; value=&quot;5&quot;/&gt;&lt;property id=&quot;20300&quot; value=&quot;Slide 36 - &amp;quot;Communication Styles&amp;quot;&quot;/&gt;&lt;property id=&quot;20307&quot; value=&quot;303&quot;/&gt;&lt;/object&gt;&lt;object type=&quot;3&quot; unique_id=&quot;10039&quot;&gt;&lt;property id=&quot;20148&quot; value=&quot;5&quot;/&gt;&lt;property id=&quot;20300&quot; value=&quot;Slide 37 - &amp;quot;Communication is really about the LISTENER&amp;quot;&quot;/&gt;&lt;property id=&quot;20307&quot; value=&quot;308&quot;/&gt;&lt;/object&gt;&lt;object type=&quot;3&quot; unique_id=&quot;10040&quot;&gt;&lt;property id=&quot;20148&quot; value=&quot;5&quot;/&gt;&lt;property id=&quot;20300&quot; value=&quot;Slide 38 - &amp;quot;Communication is really about the LISTENER&amp;quot;&quot;/&gt;&lt;property id=&quot;20307&quot; value=&quot;319&quot;/&gt;&lt;/object&gt;&lt;object type=&quot;3&quot; unique_id=&quot;10041&quot;&gt;&lt;property id=&quot;20148&quot; value=&quot;5&quot;/&gt;&lt;property id=&quot;20300&quot; value=&quot;Slide 39 - &amp;quot;A different perspective…&amp;quot;&quot;/&gt;&lt;property id=&quot;20307&quot; value=&quot;320&quot;/&gt;&lt;/object&gt;&lt;object type=&quot;3&quot; unique_id=&quot;10042&quot;&gt;&lt;property id=&quot;20148&quot; value=&quot;5&quot;/&gt;&lt;property id=&quot;20300&quot; value=&quot;Slide 40 - &amp;quot;Learning…&amp;quot;&quot;/&gt;&lt;property id=&quot;20307&quot; value=&quot;307&quot;/&gt;&lt;/object&gt;&lt;object type=&quot;3&quot; unique_id=&quot;10043&quot;&gt;&lt;property id=&quot;20148&quot; value=&quot;5&quot;/&gt;&lt;property id=&quot;20300&quot; value=&quot;Slide 41 - &amp;quot;Learning Styles&amp;quot;&quot;/&gt;&lt;property id=&quot;20307&quot; value=&quot;289&quot;/&gt;&lt;/object&gt;&lt;object type=&quot;3&quot; unique_id=&quot;10044&quot;&gt;&lt;property id=&quot;20148&quot; value=&quot;5&quot;/&gt;&lt;property id=&quot;20300&quot; value=&quot;Slide 42 - &amp;quot;Six Principals of Adult Learning…&amp;quot;&quot;/&gt;&lt;property id=&quot;20307&quot; value=&quot;288&quot;/&gt;&lt;/object&gt;&lt;object type=&quot;3&quot; unique_id=&quot;10045&quot;&gt;&lt;property id=&quot;20148&quot; value=&quot;5&quot;/&gt;&lt;property id=&quot;20300&quot; value=&quot;Slide 44 - &amp;quot;Creating Opportunities for Learning&amp;quot;&quot;/&gt;&lt;property id=&quot;20307&quot; value=&quot;300&quot;/&gt;&lt;/object&gt;&lt;object type=&quot;3&quot; unique_id=&quot;10046&quot;&gt;&lt;property id=&quot;20148&quot; value=&quot;5&quot;/&gt;&lt;property id=&quot;20300&quot; value=&quot;Slide 45 - &amp;quot;Excuse? Or Reason?&amp;quot;&quot;/&gt;&lt;property id=&quot;20307&quot; value=&quot;310&quot;/&gt;&lt;/object&gt;&lt;object type=&quot;3&quot; unique_id=&quot;10047&quot;&gt;&lt;property id=&quot;20148&quot; value=&quot;5&quot;/&gt;&lt;property id=&quot;20300&quot; value=&quot;Slide 46 - &amp;quot;It’s as easy as “APIE!” &amp;quot;&quot;/&gt;&lt;property id=&quot;20307&quot; value=&quot;287&quot;/&gt;&lt;/object&gt;&lt;object type=&quot;3&quot; unique_id=&quot;10048&quot;&gt;&lt;property id=&quot;20148&quot; value=&quot;5&quot;/&gt;&lt;property id=&quot;20300&quot; value=&quot;Slide 47 - &amp;quot;Curriculum and Lesson Plans&amp;quot;&quot;/&gt;&lt;property id=&quot;20307&quot; value=&quot;301&quot;/&gt;&lt;/object&gt;&lt;object type=&quot;3&quot; unique_id=&quot;10049&quot;&gt;&lt;property id=&quot;20148&quot; value=&quot;5&quot;/&gt;&lt;property id=&quot;20300&quot; value=&quot;Slide 48 - &amp;quot;Dialogue Approach to Engaging Learners (Joye Norris)&amp;quot;&quot;/&gt;&lt;property id=&quot;20307&quot; value=&quot;298&quot;/&gt;&lt;/object&gt;&lt;object type=&quot;3&quot; unique_id=&quot;10050&quot;&gt;&lt;property id=&quot;20148&quot; value=&quot;5&quot;/&gt;&lt;property id=&quot;20300&quot; value=&quot;Slide 49 - &amp;quot;Using Key Messages&amp;quot;&quot;/&gt;&lt;property id=&quot;20307&quot; value=&quot;304&quot;/&gt;&lt;/object&gt;&lt;object type=&quot;3&quot; unique_id=&quot;10051&quot;&gt;&lt;property id=&quot;20148&quot; value=&quot;5&quot;/&gt;&lt;property id=&quot;20300&quot; value=&quot;Slide 50 - &amp;quot;Using Activities to Deliver and Reinforce Key Messages&amp;quot;&quot;/&gt;&lt;property id=&quot;20307&quot; value=&quot;311&quot;/&gt;&lt;/object&gt;&lt;object type=&quot;3&quot; unique_id=&quot;10052&quot;&gt;&lt;property id=&quot;20148&quot; value=&quot;5&quot;/&gt;&lt;property id=&quot;20300&quot; value=&quot;Slide 51 - &amp;quot;Putting It All Together…..&amp;quot;&quot;/&gt;&lt;property id=&quot;20307&quot; value=&quot;302&quot;/&gt;&lt;/object&gt;&lt;object type=&quot;3&quot; unique_id=&quot;10053&quot;&gt;&lt;property id=&quot;20148&quot; value=&quot;5&quot;/&gt;&lt;property id=&quot;20300&quot; value=&quot;Slide 52 - &amp;quot;The End &amp;quot;&quot;/&gt;&lt;property id=&quot;20307&quot; value=&quot;294&quot;/&gt;&lt;/object&gt;&lt;object type=&quot;3&quot; unique_id=&quot;10054&quot;&gt;&lt;property id=&quot;20148&quot; value=&quot;5&quot;/&gt;&lt;property id=&quot;20300&quot; value=&quot;Slide 53 - &amp;quot;Cornell Cooperative Extension&amp;quot;&quot;/&gt;&lt;property id=&quot;20307&quot; value=&quot;313&quot;/&gt;&lt;/object&gt;&lt;object type=&quot;3&quot; unique_id=&quot;10391&quot;&gt;&lt;property id=&quot;20148&quot; value=&quot;5&quot;/&gt;&lt;property id=&quot;20300&quot; value=&quot;Slide 29 - &amp;quot;What questions do you have?&amp;quot;&quot;/&gt;&lt;property id=&quot;20307&quot; value=&quot;322&quot;/&gt;&lt;/object&gt;&lt;object type=&quot;3&quot; unique_id=&quot;10392&quot;&gt;&lt;property id=&quot;20148&quot; value=&quot;5&quot;/&gt;&lt;property id=&quot;20300&quot; value=&quot;Slide 43 - &amp;quot;What questions do you have?&amp;quot;&quot;/&gt;&lt;property id=&quot;20307&quot; value=&quot;323&quot;/&gt;&lt;/object&gt;&lt;/object&gt;&lt;/object&gt;&lt;/database&gt;"/>
  <p:tag name="SECTOMILLISECCONVERTED" val="1"/>
</p:tagLst>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Topics xmlns="ffeda8db-44f2-4921-b51a-c3dc236f81a6">
      <Value>28</Value>
    </SubTopics>
    <Description0 xmlns="ffeda8db-44f2-4921-b51a-c3dc236f81a6" xsi:nil="true"/>
    <IconOverlay xmlns="http://schemas.microsoft.com/sharepoint/v4" xsi:nil="true"/>
    <Order0 xmlns="ffeda8db-44f2-4921-b51a-c3dc236f81a6">0</Order0>
    <Topic xmlns="ffeda8db-44f2-4921-b51a-c3dc236f81a6">
      <Value>25</Value>
    </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7D2119ACA77646B2A7F2BD61B8C066" ma:contentTypeVersion="6" ma:contentTypeDescription="Create a new document." ma:contentTypeScope="" ma:versionID="59c2379f1b45dfaf38ca393447aff562">
  <xsd:schema xmlns:xsd="http://www.w3.org/2001/XMLSchema" xmlns:xs="http://www.w3.org/2001/XMLSchema" xmlns:p="http://schemas.microsoft.com/office/2006/metadata/properties" xmlns:ns1="http://schemas.microsoft.com/sharepoint/v3" xmlns:ns2="ffeda8db-44f2-4921-b51a-c3dc236f81a6" xmlns:ns3="http://schemas.microsoft.com/sharepoint/v4" targetNamespace="http://schemas.microsoft.com/office/2006/metadata/properties" ma:root="true" ma:fieldsID="5c474d94e2d759a28773f519d8f2297a" ns1:_="" ns2:_="" ns3:_="">
    <xsd:import namespace="http://schemas.microsoft.com/sharepoint/v3"/>
    <xsd:import namespace="ffeda8db-44f2-4921-b51a-c3dc236f81a6"/>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Topic" minOccurs="0"/>
                <xsd:element ref="ns3:IconOverlay" minOccurs="0"/>
                <xsd:element ref="ns2:Description0" minOccurs="0"/>
                <xsd:element ref="ns2:SubTopics"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eda8db-44f2-4921-b51a-c3dc236f81a6" elementFormDefault="qualified">
    <xsd:import namespace="http://schemas.microsoft.com/office/2006/documentManagement/types"/>
    <xsd:import namespace="http://schemas.microsoft.com/office/infopath/2007/PartnerControls"/>
    <xsd:element name="Topic" ma:index="10" nillable="true" ma:displayName="Topic" ma:list="{6261b878-54b5-4663-a4c1-e0bb5346bcf6}" ma:internalName="Topic" ma:showField="Title">
      <xsd:complexType>
        <xsd:complexContent>
          <xsd:extension base="dms:MultiChoiceLookup">
            <xsd:sequence>
              <xsd:element name="Value" type="dms:Lookup" maxOccurs="unbounded" minOccurs="0" nillable="true"/>
            </xsd:sequence>
          </xsd:extension>
        </xsd:complexContent>
      </xsd:complexType>
    </xsd:element>
    <xsd:element name="Description0" ma:index="12" nillable="true" ma:displayName="Description" ma:internalName="Description0">
      <xsd:simpleType>
        <xsd:restriction base="dms:Note">
          <xsd:maxLength value="255"/>
        </xsd:restriction>
      </xsd:simpleType>
    </xsd:element>
    <xsd:element name="SubTopics" ma:index="13" nillable="true" ma:displayName="SubTopics" ma:list="{f610ffad-5de7-491a-ae22-83c229b496af}" ma:internalName="SubTopics" ma:showField="Title">
      <xsd:complexType>
        <xsd:complexContent>
          <xsd:extension base="dms:MultiChoiceLookup">
            <xsd:sequence>
              <xsd:element name="Value" type="dms:Lookup" maxOccurs="unbounded" minOccurs="0" nillable="true"/>
            </xsd:sequence>
          </xsd:extension>
        </xsd:complexContent>
      </xsd:complexType>
    </xsd:element>
    <xsd:element name="Order0" ma:index="14" nillable="true" ma:displayName="Order" ma:decimals="0" ma:default="0"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FDD49-98C3-426D-9250-A361FA23D0B1}">
  <ds:schemaRefs>
    <ds:schemaRef ds:uri="http://schemas.microsoft.com/office/2006/metadata/properties"/>
    <ds:schemaRef ds:uri="http://schemas.microsoft.com/office/infopath/2007/PartnerControls"/>
    <ds:schemaRef ds:uri="http://schemas.microsoft.com/sharepoint/v3"/>
    <ds:schemaRef ds:uri="ffeda8db-44f2-4921-b51a-c3dc236f81a6"/>
    <ds:schemaRef ds:uri="http://schemas.microsoft.com/sharepoint/v4"/>
  </ds:schemaRefs>
</ds:datastoreItem>
</file>

<file path=customXml/itemProps2.xml><?xml version="1.0" encoding="utf-8"?>
<ds:datastoreItem xmlns:ds="http://schemas.openxmlformats.org/officeDocument/2006/customXml" ds:itemID="{CABE09DE-2200-4405-9709-7DDDC63D4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eda8db-44f2-4921-b51a-c3dc236f81a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94986B-2F65-4585-B66F-0CEC6E558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3149</TotalTime>
  <Words>2724</Words>
  <Application>Microsoft Office PowerPoint</Application>
  <PresentationFormat>On-screen Show (4:3)</PresentationFormat>
  <Paragraphs>245</Paragraphs>
  <Slides>36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4H Gilroy</vt:lpstr>
      <vt:lpstr>Arial</vt:lpstr>
      <vt:lpstr>Calibri</vt:lpstr>
      <vt:lpstr>Calibri </vt:lpstr>
      <vt:lpstr>Calibri Light</vt:lpstr>
      <vt:lpstr>Google Sans</vt:lpstr>
      <vt:lpstr>Objective</vt:lpstr>
      <vt:lpstr>Wingdings</vt:lpstr>
      <vt:lpstr>Retrospect</vt:lpstr>
      <vt:lpstr>Cornell Cooperative Extension NYS</vt:lpstr>
      <vt:lpstr>The 4-H Way</vt:lpstr>
      <vt:lpstr>About 4-H</vt:lpstr>
      <vt:lpstr>What 4-H in NYS Does</vt:lpstr>
      <vt:lpstr>CCE Embraces Inclusivity</vt:lpstr>
      <vt:lpstr>4-H is for ALL Young People</vt:lpstr>
      <vt:lpstr>Definition of Education</vt:lpstr>
      <vt:lpstr>4-H is Non-formal Education</vt:lpstr>
      <vt:lpstr>Theories of Positive Youth Development </vt:lpstr>
      <vt:lpstr>Positive Youth Development (PYD)</vt:lpstr>
      <vt:lpstr>Positive Youth Development</vt:lpstr>
      <vt:lpstr>Youth Outcomes of PYD Done Well</vt:lpstr>
      <vt:lpstr>What do we need to Thrive?</vt:lpstr>
      <vt:lpstr>Maslow’s Hierarchy of Needs </vt:lpstr>
      <vt:lpstr>What makes young people Thrive?</vt:lpstr>
      <vt:lpstr>The Thriving  Model</vt:lpstr>
      <vt:lpstr>The Thriving Model</vt:lpstr>
      <vt:lpstr>Growth Mindset – help your youth thrive</vt:lpstr>
      <vt:lpstr>Great educators:       - spark interest      - help set goals      - plan and begin the journey      - support students to  maintain progress </vt:lpstr>
      <vt:lpstr>No Fire without a Spark</vt:lpstr>
      <vt:lpstr>The Stages of Change</vt:lpstr>
      <vt:lpstr>Add fun and hands-on activities for the kids!</vt:lpstr>
      <vt:lpstr>Six Principals of Adult Learning          … but applicable to children too!</vt:lpstr>
      <vt:lpstr>Leading in 4-H is not Work       … but does need commitment,   skill and thoughtfulness</vt:lpstr>
      <vt:lpstr>Tips and Tricks for Educating and Mentoring Youth</vt:lpstr>
      <vt:lpstr>Communication is really about the LISTENER</vt:lpstr>
      <vt:lpstr>Communication Styles</vt:lpstr>
      <vt:lpstr>Learning Styles</vt:lpstr>
      <vt:lpstr>Identify Barriers and Resolve Issues that prevent youth from learning</vt:lpstr>
      <vt:lpstr>Creating Opportunities for Learning</vt:lpstr>
      <vt:lpstr>Curriculum and Lesson Plans</vt:lpstr>
      <vt:lpstr>Engaging Learners </vt:lpstr>
      <vt:lpstr>A.P.I.E. = Assessment, Planning, Implementation, Evaluation</vt:lpstr>
      <vt:lpstr>Providing the BEST  Experience</vt:lpstr>
      <vt:lpstr>Where to get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VEEP Regional Volunteer Orientation PPT</dc:title>
  <dc:creator>Authorized User</dc:creator>
  <cp:lastModifiedBy>Jane Rodd</cp:lastModifiedBy>
  <cp:revision>116</cp:revision>
  <dcterms:created xsi:type="dcterms:W3CDTF">2009-06-30T18:41:55Z</dcterms:created>
  <dcterms:modified xsi:type="dcterms:W3CDTF">2024-01-09T21:27:37Z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0x010100307D2119ACA77646B2A7F2BD61B8C066</vt:lpwstr>
  </property>
</Properties>
</file>