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4"/>
  </p:sldMasterIdLst>
  <p:notesMasterIdLst>
    <p:notesMasterId r:id="rId53"/>
  </p:notesMasterIdLst>
  <p:sldIdLst>
    <p:sldId id="256" r:id="rId5"/>
    <p:sldId id="342" r:id="rId6"/>
    <p:sldId id="344" r:id="rId7"/>
    <p:sldId id="366" r:id="rId8"/>
    <p:sldId id="324" r:id="rId9"/>
    <p:sldId id="343" r:id="rId10"/>
    <p:sldId id="347" r:id="rId11"/>
    <p:sldId id="265" r:id="rId12"/>
    <p:sldId id="292" r:id="rId13"/>
    <p:sldId id="372" r:id="rId14"/>
    <p:sldId id="263" r:id="rId15"/>
    <p:sldId id="276" r:id="rId16"/>
    <p:sldId id="352" r:id="rId17"/>
    <p:sldId id="373" r:id="rId18"/>
    <p:sldId id="374" r:id="rId19"/>
    <p:sldId id="375" r:id="rId20"/>
    <p:sldId id="376" r:id="rId21"/>
    <p:sldId id="377" r:id="rId22"/>
    <p:sldId id="351" r:id="rId23"/>
    <p:sldId id="271" r:id="rId24"/>
    <p:sldId id="349" r:id="rId25"/>
    <p:sldId id="356" r:id="rId26"/>
    <p:sldId id="362" r:id="rId27"/>
    <p:sldId id="358" r:id="rId28"/>
    <p:sldId id="357" r:id="rId29"/>
    <p:sldId id="359" r:id="rId30"/>
    <p:sldId id="361" r:id="rId31"/>
    <p:sldId id="364" r:id="rId32"/>
    <p:sldId id="363" r:id="rId33"/>
    <p:sldId id="365" r:id="rId34"/>
    <p:sldId id="350" r:id="rId35"/>
    <p:sldId id="353" r:id="rId36"/>
    <p:sldId id="369" r:id="rId37"/>
    <p:sldId id="370" r:id="rId38"/>
    <p:sldId id="367" r:id="rId39"/>
    <p:sldId id="368" r:id="rId40"/>
    <p:sldId id="354" r:id="rId41"/>
    <p:sldId id="355" r:id="rId42"/>
    <p:sldId id="360" r:id="rId43"/>
    <p:sldId id="379" r:id="rId44"/>
    <p:sldId id="371" r:id="rId45"/>
    <p:sldId id="378" r:id="rId46"/>
    <p:sldId id="275" r:id="rId47"/>
    <p:sldId id="348" r:id="rId48"/>
    <p:sldId id="346" r:id="rId49"/>
    <p:sldId id="281" r:id="rId50"/>
    <p:sldId id="285" r:id="rId51"/>
    <p:sldId id="333" r:id="rId52"/>
  </p:sldIdLst>
  <p:sldSz cx="9144000" cy="6858000" type="screen4x3"/>
  <p:notesSz cx="6858000" cy="91440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5033" autoAdjust="0"/>
  </p:normalViewPr>
  <p:slideViewPr>
    <p:cSldViewPr>
      <p:cViewPr varScale="1">
        <p:scale>
          <a:sx n="78" d="100"/>
          <a:sy n="78" d="100"/>
        </p:scale>
        <p:origin x="150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10" tIns="45707" rIns="91410" bIns="45707" numCol="1" anchor="t" anchorCtr="0" compatLnSpc="1">
            <a:prstTxWarp prst="textNoShape">
              <a:avLst/>
            </a:prstTxWarp>
          </a:bodyPr>
          <a:lstStyle>
            <a:lvl1pPr defTabSz="914437">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10" tIns="45707" rIns="91410" bIns="45707" numCol="1" anchor="t" anchorCtr="0" compatLnSpc="1">
            <a:prstTxWarp prst="textNoShape">
              <a:avLst/>
            </a:prstTxWarp>
          </a:bodyPr>
          <a:lstStyle>
            <a:lvl1pPr algn="r" defTabSz="914437">
              <a:defRPr sz="1200">
                <a:latin typeface="Arial" charset="0"/>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10" tIns="45707" rIns="91410" bIns="4570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10" tIns="45707" rIns="91410" bIns="45707" numCol="1" anchor="b" anchorCtr="0" compatLnSpc="1">
            <a:prstTxWarp prst="textNoShape">
              <a:avLst/>
            </a:prstTxWarp>
          </a:bodyPr>
          <a:lstStyle>
            <a:lvl1pPr defTabSz="914437">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10" tIns="45707" rIns="91410" bIns="45707" numCol="1" anchor="b" anchorCtr="0" compatLnSpc="1">
            <a:prstTxWarp prst="textNoShape">
              <a:avLst/>
            </a:prstTxWarp>
          </a:bodyPr>
          <a:lstStyle>
            <a:lvl1pPr algn="r" defTabSz="914437">
              <a:defRPr sz="1200">
                <a:latin typeface="Arial" charset="0"/>
              </a:defRPr>
            </a:lvl1pPr>
          </a:lstStyle>
          <a:p>
            <a:pPr>
              <a:defRPr/>
            </a:pPr>
            <a:fld id="{F12C00DE-7524-44D5-852D-DB76C570EB87}" type="slidenum">
              <a:rPr lang="en-US"/>
              <a:pPr>
                <a:defRPr/>
              </a:pPr>
              <a:t>‹#›</a:t>
            </a:fld>
            <a:endParaRPr lang="en-US"/>
          </a:p>
        </p:txBody>
      </p:sp>
    </p:spTree>
    <p:extLst>
      <p:ext uri="{BB962C8B-B14F-4D97-AF65-F5344CB8AC3E}">
        <p14:creationId xmlns:p14="http://schemas.microsoft.com/office/powerpoint/2010/main" val="3030366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14400"/>
            <a:fld id="{414C4CE8-FBD3-41F8-9E97-E955A2D4C423}" type="slidenum">
              <a:rPr lang="en-US" smtClean="0"/>
              <a:pPr defTabSz="914400"/>
              <a:t>1</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9524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14400"/>
            <a:fld id="{2126BAB5-27ED-4088-BD23-AD044E143FE5}" type="slidenum">
              <a:rPr lang="en-US" smtClean="0"/>
              <a:pPr defTabSz="914400"/>
              <a:t>16</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dirty="0"/>
              <a:t>ANCHOR: (ASK) Take a few minutes to think of a teacher you’ve had-in school, college, a community workshop; whether negative or positive experience; turn to the person next to you and describe the situation…</a:t>
            </a:r>
          </a:p>
        </p:txBody>
      </p:sp>
    </p:spTree>
    <p:extLst>
      <p:ext uri="{BB962C8B-B14F-4D97-AF65-F5344CB8AC3E}">
        <p14:creationId xmlns:p14="http://schemas.microsoft.com/office/powerpoint/2010/main" val="3574628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14400"/>
            <a:fld id="{2126BAB5-27ED-4088-BD23-AD044E143FE5}" type="slidenum">
              <a:rPr lang="en-US" smtClean="0"/>
              <a:pPr defTabSz="914400"/>
              <a:t>17</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dirty="0"/>
              <a:t>ANCHOR: (ASK) Take a few minutes to think of a teacher you’ve had-in school, college, a community workshop; whether negative or positive experience; turn to the person next to you and describe the situation…</a:t>
            </a:r>
          </a:p>
        </p:txBody>
      </p:sp>
    </p:spTree>
    <p:extLst>
      <p:ext uri="{BB962C8B-B14F-4D97-AF65-F5344CB8AC3E}">
        <p14:creationId xmlns:p14="http://schemas.microsoft.com/office/powerpoint/2010/main" val="2529297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14400"/>
            <a:fld id="{2126BAB5-27ED-4088-BD23-AD044E143FE5}" type="slidenum">
              <a:rPr lang="en-US" smtClean="0"/>
              <a:pPr defTabSz="914400"/>
              <a:t>18</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dirty="0"/>
              <a:t>ANCHOR: (ASK) Take a few minutes to think of a teacher you’ve had-in school, college, a community workshop; whether negative or positive experience; turn to the person next to you and describe the situation…</a:t>
            </a:r>
          </a:p>
        </p:txBody>
      </p:sp>
    </p:spTree>
    <p:extLst>
      <p:ext uri="{BB962C8B-B14F-4D97-AF65-F5344CB8AC3E}">
        <p14:creationId xmlns:p14="http://schemas.microsoft.com/office/powerpoint/2010/main" val="1473753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defTabSz="914400"/>
            <a:fld id="{5E975EF9-9B73-464F-AB05-63F801DF41EC}" type="slidenum">
              <a:rPr lang="en-US" smtClean="0"/>
              <a:pPr defTabSz="914400"/>
              <a:t>19</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60259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defTabSz="914400"/>
            <a:fld id="{B6917361-0B20-4F8C-90B4-DCE49CC600A6}" type="slidenum">
              <a:rPr lang="en-US" smtClean="0"/>
              <a:pPr defTabSz="914400"/>
              <a:t>20</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10843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defTabSz="914400"/>
            <a:fld id="{00EC0B54-1986-4ABF-9C7F-585DF9F0448F}" type="slidenum">
              <a:rPr lang="en-US" smtClean="0"/>
              <a:pPr defTabSz="914400"/>
              <a:t>43</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spcBef>
                <a:spcPct val="50000"/>
              </a:spcBef>
            </a:pPr>
            <a:r>
              <a:rPr lang="en-US" dirty="0"/>
              <a:t>Your volunteer coordinator will discuss marketing needs when you are preparing for programs or events. </a:t>
            </a:r>
          </a:p>
          <a:p>
            <a:pPr eaLnBrk="1" hangingPunct="1"/>
            <a:endParaRPr lang="en-US" dirty="0"/>
          </a:p>
        </p:txBody>
      </p:sp>
    </p:spTree>
    <p:extLst>
      <p:ext uri="{BB962C8B-B14F-4D97-AF65-F5344CB8AC3E}">
        <p14:creationId xmlns:p14="http://schemas.microsoft.com/office/powerpoint/2010/main" val="2398910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defTabSz="914400"/>
            <a:fld id="{CD0553D4-EC23-430D-ADE8-11AB6561B98E}" type="slidenum">
              <a:rPr lang="en-US" smtClean="0"/>
              <a:pPr defTabSz="914400"/>
              <a:t>46</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dirty="0"/>
              <a:t>This is a shorter version of the statement and it must appear on all printed materials. </a:t>
            </a:r>
          </a:p>
          <a:p>
            <a:pPr eaLnBrk="1" hangingPunct="1"/>
            <a:endParaRPr lang="en-US" dirty="0"/>
          </a:p>
          <a:p>
            <a:pPr eaLnBrk="1" hangingPunct="1"/>
            <a:r>
              <a:rPr lang="en-US" dirty="0"/>
              <a:t>As</a:t>
            </a:r>
            <a:r>
              <a:rPr lang="en-US" baseline="0" dirty="0"/>
              <a:t> this needs to be on all documentation that is seen by the public eye so does our…. Flip to next slide (LOGO)</a:t>
            </a:r>
            <a:endParaRPr lang="en-US" dirty="0"/>
          </a:p>
        </p:txBody>
      </p:sp>
    </p:spTree>
    <p:extLst>
      <p:ext uri="{BB962C8B-B14F-4D97-AF65-F5344CB8AC3E}">
        <p14:creationId xmlns:p14="http://schemas.microsoft.com/office/powerpoint/2010/main" val="2226792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14400"/>
            <a:fld id="{83900551-A5D8-4E51-9B9A-BEE49CE1779D}" type="slidenum">
              <a:rPr lang="en-US" smtClean="0"/>
              <a:pPr defTabSz="914400"/>
              <a:t>47</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a:t>Refer to the list in their packet of other Extension offices in New York.</a:t>
            </a:r>
          </a:p>
          <a:p>
            <a:pPr eaLnBrk="1" hangingPunct="1"/>
            <a:r>
              <a:rPr lang="en-US" dirty="0"/>
              <a:t>We also have a reference list of all of the state Extensions if they need it. </a:t>
            </a:r>
          </a:p>
        </p:txBody>
      </p:sp>
    </p:spTree>
    <p:extLst>
      <p:ext uri="{BB962C8B-B14F-4D97-AF65-F5344CB8AC3E}">
        <p14:creationId xmlns:p14="http://schemas.microsoft.com/office/powerpoint/2010/main" val="349759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defTabSz="914400"/>
            <a:fld id="{A1184BDE-2D59-4E22-88D1-A3017FED45AF}" type="slidenum">
              <a:rPr lang="en-US" smtClean="0"/>
              <a:pPr defTabSz="914400"/>
              <a:t>48</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79289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2C00DE-7524-44D5-852D-DB76C570EB87}" type="slidenum">
              <a:rPr lang="en-US" smtClean="0"/>
              <a:pPr>
                <a:defRPr/>
              </a:pPr>
              <a:t>5</a:t>
            </a:fld>
            <a:endParaRPr lang="en-US"/>
          </a:p>
        </p:txBody>
      </p:sp>
    </p:spTree>
    <p:extLst>
      <p:ext uri="{BB962C8B-B14F-4D97-AF65-F5344CB8AC3E}">
        <p14:creationId xmlns:p14="http://schemas.microsoft.com/office/powerpoint/2010/main" val="398421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defTabSz="914400"/>
            <a:fld id="{101853E3-910B-42B1-ACD3-244C5ADA9E01}" type="slidenum">
              <a:rPr lang="en-US" smtClean="0"/>
              <a:pPr defTabSz="914400"/>
              <a:t>8</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27906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defTabSz="914400"/>
            <a:fld id="{5E975EF9-9B73-464F-AB05-63F801DF41EC}" type="slidenum">
              <a:rPr lang="en-US" smtClean="0"/>
              <a:pPr defTabSz="914400"/>
              <a:t>9</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dirty="0"/>
              <a:t>Refer to Skills for Success handout in their packet.</a:t>
            </a:r>
          </a:p>
          <a:p>
            <a:pPr eaLnBrk="1" hangingPunct="1"/>
            <a:r>
              <a:rPr lang="en-US" dirty="0"/>
              <a:t>Inclusiveness is stated on the next slide. All others should just be touched upon briefly. </a:t>
            </a:r>
          </a:p>
          <a:p>
            <a:pPr eaLnBrk="1" hangingPunct="1"/>
            <a:endParaRPr lang="en-US" dirty="0"/>
          </a:p>
          <a:p>
            <a:pPr eaLnBrk="1" hangingPunct="1"/>
            <a:r>
              <a:rPr lang="en-US" dirty="0"/>
              <a:t>Adaptability</a:t>
            </a:r>
            <a:r>
              <a:rPr lang="en-US" baseline="0" dirty="0"/>
              <a:t> – being able to adapt a lesson or presentation to your audience.. Nothing ever goes as planned. </a:t>
            </a:r>
          </a:p>
          <a:p>
            <a:pPr eaLnBrk="1" hangingPunct="1"/>
            <a:endParaRPr lang="en-US" baseline="0" dirty="0"/>
          </a:p>
          <a:p>
            <a:pPr eaLnBrk="1" hangingPunct="1"/>
            <a:r>
              <a:rPr lang="en-US" baseline="0" dirty="0"/>
              <a:t>Self Development – We hope you feel you are always gaining in this area whether it be knowledge, skills, abilities. </a:t>
            </a:r>
          </a:p>
          <a:p>
            <a:pPr eaLnBrk="1" hangingPunct="1"/>
            <a:endParaRPr lang="en-US" baseline="0" dirty="0"/>
          </a:p>
          <a:p>
            <a:pPr eaLnBrk="1" hangingPunct="1"/>
            <a:r>
              <a:rPr lang="en-US" baseline="0" dirty="0"/>
              <a:t>Communication: Open, honest and welcoming. </a:t>
            </a:r>
          </a:p>
          <a:p>
            <a:pPr eaLnBrk="1" hangingPunct="1"/>
            <a:endParaRPr lang="en-US" baseline="0" dirty="0"/>
          </a:p>
          <a:p>
            <a:pPr eaLnBrk="1" hangingPunct="1"/>
            <a:r>
              <a:rPr lang="en-US" baseline="0" dirty="0"/>
              <a:t>Teamwork – work effectively and cooperatively when planning, presenting etc </a:t>
            </a:r>
          </a:p>
          <a:p>
            <a:pPr eaLnBrk="1" hangingPunct="1"/>
            <a:endParaRPr lang="en-US" baseline="0" dirty="0"/>
          </a:p>
          <a:p>
            <a:pPr eaLnBrk="1" hangingPunct="1"/>
            <a:r>
              <a:rPr lang="en-US" baseline="0" dirty="0"/>
              <a:t>Service-minded – always looking to help, diplomatic, kind. </a:t>
            </a:r>
          </a:p>
          <a:p>
            <a:pPr eaLnBrk="1" hangingPunct="1"/>
            <a:endParaRPr lang="en-US" baseline="0" dirty="0"/>
          </a:p>
          <a:p>
            <a:pPr eaLnBrk="1" hangingPunct="1"/>
            <a:r>
              <a:rPr lang="en-US" baseline="0" dirty="0"/>
              <a:t>Stewardship – </a:t>
            </a:r>
            <a:r>
              <a:rPr lang="en-US" baseline="0" dirty="0" err="1"/>
              <a:t>Accoutability</a:t>
            </a:r>
            <a:r>
              <a:rPr lang="en-US" baseline="0" dirty="0"/>
              <a:t>, on time, prepares and present</a:t>
            </a:r>
          </a:p>
          <a:p>
            <a:pPr eaLnBrk="1" hangingPunct="1"/>
            <a:endParaRPr lang="en-US" baseline="0" dirty="0"/>
          </a:p>
          <a:p>
            <a:pPr eaLnBrk="1" hangingPunct="1"/>
            <a:r>
              <a:rPr lang="en-US" baseline="0" dirty="0"/>
              <a:t>Motivation – positive, forward moving actions </a:t>
            </a:r>
            <a:endParaRPr lang="en-US" dirty="0"/>
          </a:p>
        </p:txBody>
      </p:sp>
    </p:spTree>
    <p:extLst>
      <p:ext uri="{BB962C8B-B14F-4D97-AF65-F5344CB8AC3E}">
        <p14:creationId xmlns:p14="http://schemas.microsoft.com/office/powerpoint/2010/main" val="248002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14400"/>
            <a:fld id="{57685109-9574-40EA-9F4C-D99E7025DA5B}" type="slidenum">
              <a:rPr lang="en-US" smtClean="0"/>
              <a:pPr defTabSz="914400"/>
              <a:t>11</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dirty="0"/>
              <a:t>Within program areas and subcommittees there are several types of volunteers. </a:t>
            </a:r>
          </a:p>
        </p:txBody>
      </p:sp>
    </p:spTree>
    <p:extLst>
      <p:ext uri="{BB962C8B-B14F-4D97-AF65-F5344CB8AC3E}">
        <p14:creationId xmlns:p14="http://schemas.microsoft.com/office/powerpoint/2010/main" val="929431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14400"/>
            <a:fld id="{2126BAB5-27ED-4088-BD23-AD044E143FE5}" type="slidenum">
              <a:rPr lang="en-US" smtClean="0"/>
              <a:pPr defTabSz="914400"/>
              <a:t>12</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dirty="0"/>
              <a:t>ANCHOR: (ASK) Take a few minutes to think of a teacher you’ve had-in school, college, a community workshop; whether negative or positive experience; turn to the person next to you and describe the situation…</a:t>
            </a:r>
          </a:p>
        </p:txBody>
      </p:sp>
    </p:spTree>
    <p:extLst>
      <p:ext uri="{BB962C8B-B14F-4D97-AF65-F5344CB8AC3E}">
        <p14:creationId xmlns:p14="http://schemas.microsoft.com/office/powerpoint/2010/main" val="1710873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14400"/>
            <a:fld id="{2126BAB5-27ED-4088-BD23-AD044E143FE5}" type="slidenum">
              <a:rPr lang="en-US" smtClean="0"/>
              <a:pPr defTabSz="914400"/>
              <a:t>13</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dirty="0"/>
              <a:t>ANCHOR: (ASK) Take a few minutes to think of a teacher you’ve had-in school, college, a community workshop; whether negative or positive experience; turn to the person next to you and describe the situation…</a:t>
            </a:r>
          </a:p>
        </p:txBody>
      </p:sp>
    </p:spTree>
    <p:extLst>
      <p:ext uri="{BB962C8B-B14F-4D97-AF65-F5344CB8AC3E}">
        <p14:creationId xmlns:p14="http://schemas.microsoft.com/office/powerpoint/2010/main" val="131546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14400"/>
            <a:fld id="{2126BAB5-27ED-4088-BD23-AD044E143FE5}" type="slidenum">
              <a:rPr lang="en-US" smtClean="0"/>
              <a:pPr defTabSz="914400"/>
              <a:t>14</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dirty="0"/>
              <a:t>ANCHOR: (ASK) Take a few minutes to think of a teacher you’ve had-in school, college, a community workshop; whether negative or positive experience; turn to the person next to you and describe the situation…</a:t>
            </a:r>
          </a:p>
        </p:txBody>
      </p:sp>
    </p:spTree>
    <p:extLst>
      <p:ext uri="{BB962C8B-B14F-4D97-AF65-F5344CB8AC3E}">
        <p14:creationId xmlns:p14="http://schemas.microsoft.com/office/powerpoint/2010/main" val="327651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14400"/>
            <a:fld id="{2126BAB5-27ED-4088-BD23-AD044E143FE5}" type="slidenum">
              <a:rPr lang="en-US" smtClean="0"/>
              <a:pPr defTabSz="914400"/>
              <a:t>15</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dirty="0"/>
              <a:t>ANCHOR: (ASK) Take a few minutes to think of a teacher you’ve had-in school, college, a community workshop; whether negative or positive experience; turn to the person next to you and describe the situation…</a:t>
            </a:r>
          </a:p>
        </p:txBody>
      </p:sp>
    </p:spTree>
    <p:extLst>
      <p:ext uri="{BB962C8B-B14F-4D97-AF65-F5344CB8AC3E}">
        <p14:creationId xmlns:p14="http://schemas.microsoft.com/office/powerpoint/2010/main" val="1473742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F6B05A-3807-47C2-9161-34645997CE25}"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1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A5926A-A40A-451B-BB35-43F7DA5D3B96}" type="slidenum">
              <a:rPr lang="en-US" smtClean="0"/>
              <a:pPr>
                <a:defRPr/>
              </a:pPr>
              <a:t>‹#›</a:t>
            </a:fld>
            <a:endParaRPr lang="en-US"/>
          </a:p>
        </p:txBody>
      </p:sp>
    </p:spTree>
    <p:extLst>
      <p:ext uri="{BB962C8B-B14F-4D97-AF65-F5344CB8AC3E}">
        <p14:creationId xmlns:p14="http://schemas.microsoft.com/office/powerpoint/2010/main" val="235219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7B6F31-9387-4702-8209-088E939F3B70}" type="slidenum">
              <a:rPr lang="en-US" smtClean="0"/>
              <a:pPr>
                <a:defRPr/>
              </a:pPr>
              <a:t>‹#›</a:t>
            </a:fld>
            <a:endParaRPr lang="en-US"/>
          </a:p>
        </p:txBody>
      </p:sp>
    </p:spTree>
    <p:extLst>
      <p:ext uri="{BB962C8B-B14F-4D97-AF65-F5344CB8AC3E}">
        <p14:creationId xmlns:p14="http://schemas.microsoft.com/office/powerpoint/2010/main" val="1773058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C03C67-7015-4A69-9203-2AC7BE54777C}" type="slidenum">
              <a:rPr lang="en-US" smtClean="0"/>
              <a:pPr>
                <a:defRPr/>
              </a:pPr>
              <a:t>‹#›</a:t>
            </a:fld>
            <a:endParaRPr lang="en-US"/>
          </a:p>
        </p:txBody>
      </p:sp>
    </p:spTree>
    <p:extLst>
      <p:ext uri="{BB962C8B-B14F-4D97-AF65-F5344CB8AC3E}">
        <p14:creationId xmlns:p14="http://schemas.microsoft.com/office/powerpoint/2010/main" val="348167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908AE1-C3C4-4355-9882-91ECDCB7DB26}"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39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49D1A2-122E-4078-848B-FD728751E8B0}" type="slidenum">
              <a:rPr lang="en-US" smtClean="0"/>
              <a:pPr>
                <a:defRPr/>
              </a:pPr>
              <a:t>‹#›</a:t>
            </a:fld>
            <a:endParaRPr lang="en-US"/>
          </a:p>
        </p:txBody>
      </p:sp>
    </p:spTree>
    <p:extLst>
      <p:ext uri="{BB962C8B-B14F-4D97-AF65-F5344CB8AC3E}">
        <p14:creationId xmlns:p14="http://schemas.microsoft.com/office/powerpoint/2010/main" val="255632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885B962-11DD-4D7F-88F0-8FD07E6390D2}" type="slidenum">
              <a:rPr lang="en-US" smtClean="0"/>
              <a:pPr>
                <a:defRPr/>
              </a:pPr>
              <a:t>‹#›</a:t>
            </a:fld>
            <a:endParaRPr lang="en-US"/>
          </a:p>
        </p:txBody>
      </p:sp>
    </p:spTree>
    <p:extLst>
      <p:ext uri="{BB962C8B-B14F-4D97-AF65-F5344CB8AC3E}">
        <p14:creationId xmlns:p14="http://schemas.microsoft.com/office/powerpoint/2010/main" val="1809676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A798DF1-E782-4DF7-80E8-4DFFAB0E4B8F}" type="slidenum">
              <a:rPr lang="en-US" smtClean="0"/>
              <a:pPr>
                <a:defRPr/>
              </a:pPr>
              <a:t>‹#›</a:t>
            </a:fld>
            <a:endParaRPr lang="en-US"/>
          </a:p>
        </p:txBody>
      </p:sp>
    </p:spTree>
    <p:extLst>
      <p:ext uri="{BB962C8B-B14F-4D97-AF65-F5344CB8AC3E}">
        <p14:creationId xmlns:p14="http://schemas.microsoft.com/office/powerpoint/2010/main" val="203998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C95AED2D-0DCB-4B56-A340-25FB8CA17EF8}" type="slidenum">
              <a:rPr lang="en-US" smtClean="0"/>
              <a:pPr>
                <a:defRPr/>
              </a:pPr>
              <a:t>‹#›</a:t>
            </a:fld>
            <a:endParaRPr lang="en-US"/>
          </a:p>
        </p:txBody>
      </p:sp>
    </p:spTree>
    <p:extLst>
      <p:ext uri="{BB962C8B-B14F-4D97-AF65-F5344CB8AC3E}">
        <p14:creationId xmlns:p14="http://schemas.microsoft.com/office/powerpoint/2010/main" val="113084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32764B54-6A9A-4C0F-8D0E-91CC1E0A6335}" type="slidenum">
              <a:rPr lang="en-US" smtClean="0"/>
              <a:pPr>
                <a:defRPr/>
              </a:pPr>
              <a:t>‹#›</a:t>
            </a:fld>
            <a:endParaRPr lang="en-US"/>
          </a:p>
        </p:txBody>
      </p:sp>
    </p:spTree>
    <p:extLst>
      <p:ext uri="{BB962C8B-B14F-4D97-AF65-F5344CB8AC3E}">
        <p14:creationId xmlns:p14="http://schemas.microsoft.com/office/powerpoint/2010/main" val="391354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5E5A26C-AE3E-4284-9281-58A2F6B96F3E}" type="slidenum">
              <a:rPr lang="en-US" smtClean="0"/>
              <a:pPr>
                <a:defRPr/>
              </a:pPr>
              <a:t>‹#›</a:t>
            </a:fld>
            <a:endParaRPr lang="en-US"/>
          </a:p>
        </p:txBody>
      </p:sp>
    </p:spTree>
    <p:extLst>
      <p:ext uri="{BB962C8B-B14F-4D97-AF65-F5344CB8AC3E}">
        <p14:creationId xmlns:p14="http://schemas.microsoft.com/office/powerpoint/2010/main" val="3740323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5B058D75-3B7F-447F-91F7-835130A9D02A}"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71723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jr825@cornell.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rnell.ca1.qualtrics.com/jfe/form/SV_6sWUl6l48Y6SS9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swb93@cornell.edu" TargetMode="External"/><Relationship Id="rId5" Type="http://schemas.openxmlformats.org/officeDocument/2006/relationships/hyperlink" Target="mailto:elj57@cornell.edu" TargetMode="External"/><Relationship Id="rId4" Type="http://schemas.openxmlformats.org/officeDocument/2006/relationships/hyperlink" Target="mailto:jr825@cornell.edu"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4-h.org/abou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dutchesscounty4h.weebly.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utchesscounty4h.weebly.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swb93@cornell.ed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blogs.cornell.edu/ccevolunteertraining/required-training/"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dutchesscounty4h.weebly.com/uploads/1/2/4/5/124582825/tri-annual_4-h_club_check-in.docx" TargetMode="External"/><Relationship Id="rId2" Type="http://schemas.openxmlformats.org/officeDocument/2006/relationships/hyperlink" Target="https://ccedc.wildapricot.org/Member-Directory" TargetMode="External"/><Relationship Id="rId1" Type="http://schemas.openxmlformats.org/officeDocument/2006/relationships/slideLayout" Target="../slideLayouts/slideLayout6.xml"/><Relationship Id="rId4" Type="http://schemas.openxmlformats.org/officeDocument/2006/relationships/hyperlink" Target="https://cornell.ca1.qualtrics.com/jfe/form/SV_7ZKS9LIlSJ7fXoi"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4-h.org/" TargetMode="External"/><Relationship Id="rId3" Type="http://schemas.openxmlformats.org/officeDocument/2006/relationships/hyperlink" Target="https://ccedutchess.org/" TargetMode="External"/><Relationship Id="rId7" Type="http://schemas.openxmlformats.org/officeDocument/2006/relationships/hyperlink" Target="https://volunteers.cce.cornell.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als.cornell.edu/kelly-campbell" TargetMode="External"/><Relationship Id="rId5" Type="http://schemas.openxmlformats.org/officeDocument/2006/relationships/hyperlink" Target="https://cals.cornell.edu/cornell-cooperative-extension" TargetMode="External"/><Relationship Id="rId4" Type="http://schemas.openxmlformats.org/officeDocument/2006/relationships/hyperlink" Target="https://dutchesscounty4h.weebly.co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jr825@cornell.edu"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utchesscounty4h.weebly.com/uploads/1/2/4/5/124582825/code_of_conduct-no_signature_-_letterhead.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03237"/>
            <a:ext cx="7696200" cy="1736725"/>
          </a:xfrm>
        </p:spPr>
        <p:txBody>
          <a:bodyPr>
            <a:normAutofit/>
          </a:bodyPr>
          <a:lstStyle/>
          <a:p>
            <a:pPr algn="ctr" eaLnBrk="1" hangingPunct="1">
              <a:defRPr/>
            </a:pPr>
            <a:r>
              <a:rPr lang="en-US" sz="4000" dirty="0">
                <a:solidFill>
                  <a:schemeClr val="accent2">
                    <a:lumMod val="75000"/>
                  </a:schemeClr>
                </a:solidFill>
              </a:rPr>
              <a:t>Cornell Cooperative Extension NYS</a:t>
            </a:r>
          </a:p>
        </p:txBody>
      </p:sp>
      <p:sp>
        <p:nvSpPr>
          <p:cNvPr id="2051" name="Rectangle 3"/>
          <p:cNvSpPr>
            <a:spLocks noGrp="1" noChangeArrowheads="1"/>
          </p:cNvSpPr>
          <p:nvPr>
            <p:ph type="subTitle" idx="1"/>
          </p:nvPr>
        </p:nvSpPr>
        <p:spPr>
          <a:xfrm>
            <a:off x="457200" y="2453809"/>
            <a:ext cx="8229600" cy="1050270"/>
          </a:xfrm>
        </p:spPr>
        <p:txBody>
          <a:bodyPr>
            <a:normAutofit fontScale="92500" lnSpcReduction="20000"/>
          </a:bodyPr>
          <a:lstStyle/>
          <a:p>
            <a:pPr algn="ctr" eaLnBrk="1" hangingPunct="1">
              <a:defRPr/>
            </a:pPr>
            <a:r>
              <a:rPr lang="en-US" sz="3600" b="1" dirty="0">
                <a:solidFill>
                  <a:schemeClr val="tx1"/>
                </a:solidFill>
                <a:latin typeface="+mn-lt"/>
              </a:rPr>
              <a:t>Volunteer Orientation for </a:t>
            </a:r>
          </a:p>
          <a:p>
            <a:pPr algn="ctr" eaLnBrk="1" hangingPunct="1">
              <a:defRPr/>
            </a:pPr>
            <a:r>
              <a:rPr lang="en-US" sz="3600" b="1" dirty="0">
                <a:solidFill>
                  <a:schemeClr val="tx1"/>
                </a:solidFill>
                <a:latin typeface="+mn-lt"/>
              </a:rPr>
              <a:t>4-H club and project leaders</a:t>
            </a:r>
          </a:p>
          <a:p>
            <a:pPr eaLnBrk="1" hangingPunct="1">
              <a:defRPr/>
            </a:pPr>
            <a:endParaRPr lang="en-US" b="1" dirty="0"/>
          </a:p>
        </p:txBody>
      </p:sp>
      <p:sp>
        <p:nvSpPr>
          <p:cNvPr id="4101" name="Text Box 6"/>
          <p:cNvSpPr txBox="1">
            <a:spLocks noChangeArrowheads="1"/>
          </p:cNvSpPr>
          <p:nvPr/>
        </p:nvSpPr>
        <p:spPr bwMode="auto">
          <a:xfrm>
            <a:off x="838200" y="5638800"/>
            <a:ext cx="7162800" cy="461665"/>
          </a:xfrm>
          <a:prstGeom prst="rect">
            <a:avLst/>
          </a:prstGeom>
          <a:noFill/>
          <a:ln w="9525">
            <a:noFill/>
            <a:miter lim="800000"/>
            <a:headEnd/>
            <a:tailEnd/>
          </a:ln>
        </p:spPr>
        <p:txBody>
          <a:bodyPr>
            <a:spAutoFit/>
          </a:bodyPr>
          <a:lstStyle/>
          <a:p>
            <a:pPr algn="ctr">
              <a:spcBef>
                <a:spcPct val="50000"/>
              </a:spcBef>
            </a:pPr>
            <a:r>
              <a:rPr lang="en-US" sz="1200" i="1"/>
              <a:t>CCE </a:t>
            </a:r>
            <a:r>
              <a:rPr lang="en-US" sz="1200" i="1" dirty="0"/>
              <a:t>provides equal program and employment opportunities. Please contact Cornell Cooperative Extension if you have any special needs.</a:t>
            </a:r>
          </a:p>
        </p:txBody>
      </p:sp>
      <p:pic>
        <p:nvPicPr>
          <p:cNvPr id="6"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20664" b="43243"/>
          <a:stretch/>
        </p:blipFill>
        <p:spPr bwMode="auto">
          <a:xfrm>
            <a:off x="838198" y="3717924"/>
            <a:ext cx="7467601" cy="1387476"/>
          </a:xfrm>
          <a:prstGeom prst="rect">
            <a:avLst/>
          </a:prstGeom>
          <a:noFill/>
          <a:ln w="9525">
            <a:noFill/>
            <a:miter lim="800000"/>
            <a:headEnd/>
            <a:tailEnd/>
          </a:ln>
        </p:spPr>
      </p:pic>
      <p:pic>
        <p:nvPicPr>
          <p:cNvPr id="1026" name="Picture 2" descr="Cornell Cooperative Extension">
            <a:extLst>
              <a:ext uri="{FF2B5EF4-FFF2-40B4-BE49-F238E27FC236}">
                <a16:creationId xmlns:a16="http://schemas.microsoft.com/office/drawing/2014/main" id="{76602670-FA25-2EBA-F6D5-F6D181DFF3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3816" y="289391"/>
            <a:ext cx="1376363" cy="1376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B2A505C5-6EE1-A64E-BE3C-237FB87D1E3E}"/>
              </a:ext>
            </a:extLst>
          </p:cNvPr>
          <p:cNvSpPr>
            <a:spLocks noGrp="1"/>
          </p:cNvSpPr>
          <p:nvPr>
            <p:ph type="title"/>
          </p:nvPr>
        </p:nvSpPr>
        <p:spPr>
          <a:xfrm>
            <a:off x="800100" y="5252936"/>
            <a:ext cx="7543800" cy="1028715"/>
          </a:xfrm>
        </p:spPr>
        <p:txBody>
          <a:bodyPr anchor="ctr">
            <a:normAutofit/>
          </a:bodyPr>
          <a:lstStyle/>
          <a:p>
            <a:pPr algn="ctr"/>
            <a:r>
              <a:rPr lang="en-US" dirty="0">
                <a:solidFill>
                  <a:srgbClr val="FFFFFF"/>
                </a:solidFill>
                <a:latin typeface="+mn-lt"/>
              </a:rPr>
              <a:t>Volunteering for CCEDC 4-H</a:t>
            </a:r>
          </a:p>
        </p:txBody>
      </p:sp>
      <p:sp>
        <p:nvSpPr>
          <p:cNvPr id="6" name="Content Placeholder 5">
            <a:extLst>
              <a:ext uri="{FF2B5EF4-FFF2-40B4-BE49-F238E27FC236}">
                <a16:creationId xmlns:a16="http://schemas.microsoft.com/office/drawing/2014/main" id="{25940EC1-E13A-28EA-F09B-A913C237DA4E}"/>
              </a:ext>
            </a:extLst>
          </p:cNvPr>
          <p:cNvSpPr>
            <a:spLocks noGrp="1"/>
          </p:cNvSpPr>
          <p:nvPr>
            <p:ph idx="1"/>
          </p:nvPr>
        </p:nvSpPr>
        <p:spPr>
          <a:xfrm>
            <a:off x="822960" y="1086678"/>
            <a:ext cx="7520940" cy="3471467"/>
          </a:xfrm>
        </p:spPr>
        <p:txBody>
          <a:bodyPr>
            <a:normAutofit lnSpcReduction="10000"/>
          </a:bodyPr>
          <a:lstStyle/>
          <a:p>
            <a:pPr algn="ctr"/>
            <a:r>
              <a:rPr lang="en-US" sz="3300" dirty="0">
                <a:solidFill>
                  <a:schemeClr val="tx1">
                    <a:lumMod val="95000"/>
                    <a:lumOff val="5000"/>
                  </a:schemeClr>
                </a:solidFill>
              </a:rPr>
              <a:t>The following slides outline ways in which volunteers can support the 4-H program</a:t>
            </a:r>
          </a:p>
          <a:p>
            <a:pPr algn="ctr"/>
            <a:r>
              <a:rPr lang="en-US" sz="3300" dirty="0">
                <a:solidFill>
                  <a:schemeClr val="tx1">
                    <a:lumMod val="95000"/>
                    <a:lumOff val="5000"/>
                  </a:schemeClr>
                </a:solidFill>
              </a:rPr>
              <a:t>Many of our volunteers serve in multiple capacities</a:t>
            </a:r>
          </a:p>
          <a:p>
            <a:pPr algn="ctr"/>
            <a:r>
              <a:rPr lang="en-US" sz="3300" dirty="0">
                <a:solidFill>
                  <a:schemeClr val="tx1">
                    <a:lumMod val="95000"/>
                    <a:lumOff val="5000"/>
                  </a:schemeClr>
                </a:solidFill>
              </a:rPr>
              <a:t>Volunteer roles are based on program needs and their interests, skills and available time </a:t>
            </a:r>
          </a:p>
          <a:p>
            <a:endParaRPr lang="en-US" dirty="0"/>
          </a:p>
        </p:txBody>
      </p:sp>
      <p:sp>
        <p:nvSpPr>
          <p:cNvPr id="15" name="Rectangle 14">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4061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22960" y="286605"/>
            <a:ext cx="7543800" cy="1008796"/>
          </a:xfrm>
        </p:spPr>
        <p:txBody>
          <a:bodyPr>
            <a:normAutofit/>
          </a:bodyPr>
          <a:lstStyle/>
          <a:p>
            <a:pPr eaLnBrk="1" hangingPunct="1">
              <a:defRPr/>
            </a:pPr>
            <a:r>
              <a:rPr lang="en-US" sz="4000" dirty="0">
                <a:solidFill>
                  <a:schemeClr val="accent2">
                    <a:lumMod val="75000"/>
                  </a:schemeClr>
                </a:solidFill>
                <a:latin typeface="+mn-lt"/>
              </a:rPr>
              <a:t>Categories of CCE Volunteers</a:t>
            </a:r>
          </a:p>
        </p:txBody>
      </p:sp>
      <p:sp>
        <p:nvSpPr>
          <p:cNvPr id="28676" name="Rectangle 4"/>
          <p:cNvSpPr>
            <a:spLocks noGrp="1" noChangeArrowheads="1"/>
          </p:cNvSpPr>
          <p:nvPr>
            <p:ph idx="1"/>
          </p:nvPr>
        </p:nvSpPr>
        <p:spPr>
          <a:xfrm>
            <a:off x="822960" y="1905000"/>
            <a:ext cx="7863840" cy="4572000"/>
          </a:xfrm>
        </p:spPr>
        <p:txBody>
          <a:bodyPr>
            <a:normAutofit fontScale="92500" lnSpcReduction="10000"/>
          </a:bodyPr>
          <a:lstStyle/>
          <a:p>
            <a:pPr eaLnBrk="1" hangingPunct="1">
              <a:defRPr/>
            </a:pPr>
            <a:r>
              <a:rPr lang="en-US" sz="3200" u="sng" dirty="0"/>
              <a:t>Casual Volunteers</a:t>
            </a:r>
            <a:endParaRPr lang="en-US" sz="3200" dirty="0"/>
          </a:p>
          <a:p>
            <a:pPr lvl="1" eaLnBrk="1" hangingPunct="1">
              <a:buFont typeface="Wingdings" panose="05000000000000000000" pitchFamily="2" charset="2"/>
              <a:buChar char="§"/>
              <a:defRPr/>
            </a:pPr>
            <a:r>
              <a:rPr lang="en-US" sz="3200" dirty="0"/>
              <a:t>  Training specific to short activities</a:t>
            </a:r>
          </a:p>
          <a:p>
            <a:pPr lvl="4">
              <a:buFont typeface="Wingdings" panose="05000000000000000000" pitchFamily="2" charset="2"/>
              <a:buChar char="§"/>
              <a:defRPr/>
            </a:pPr>
            <a:r>
              <a:rPr lang="en-US" sz="2400" dirty="0"/>
              <a:t>E.g., public presentation evaluators</a:t>
            </a:r>
          </a:p>
          <a:p>
            <a:pPr eaLnBrk="1" hangingPunct="1">
              <a:defRPr/>
            </a:pPr>
            <a:r>
              <a:rPr lang="en-US" sz="3200" u="sng" dirty="0"/>
              <a:t>Enrolled Volunteers</a:t>
            </a:r>
            <a:endParaRPr lang="en-US" sz="3200" dirty="0"/>
          </a:p>
          <a:p>
            <a:pPr lvl="1" eaLnBrk="1" hangingPunct="1">
              <a:buFont typeface="Wingdings" panose="05000000000000000000" pitchFamily="2" charset="2"/>
              <a:buChar char="§"/>
              <a:defRPr/>
            </a:pPr>
            <a:r>
              <a:rPr lang="en-US" sz="3200" dirty="0"/>
              <a:t>  Required training and screening</a:t>
            </a:r>
          </a:p>
          <a:p>
            <a:pPr lvl="4">
              <a:buFont typeface="Wingdings" panose="05000000000000000000" pitchFamily="2" charset="2"/>
              <a:buChar char="§"/>
              <a:defRPr/>
            </a:pPr>
            <a:r>
              <a:rPr lang="en-US" sz="2400" dirty="0"/>
              <a:t>E.g., club and project leaders and instructors</a:t>
            </a:r>
          </a:p>
          <a:p>
            <a:pPr eaLnBrk="1" hangingPunct="1">
              <a:defRPr/>
            </a:pPr>
            <a:r>
              <a:rPr lang="en-US" sz="3200" u="sng" dirty="0"/>
              <a:t>Elected Volunteers</a:t>
            </a:r>
            <a:endParaRPr lang="en-US" sz="3200" dirty="0"/>
          </a:p>
          <a:p>
            <a:pPr lvl="1" eaLnBrk="1" hangingPunct="1">
              <a:buFont typeface="Wingdings" panose="05000000000000000000" pitchFamily="2" charset="2"/>
              <a:buChar char="§"/>
              <a:defRPr/>
            </a:pPr>
            <a:r>
              <a:rPr lang="en-US" sz="3200" dirty="0"/>
              <a:t> Required training and screening </a:t>
            </a:r>
          </a:p>
          <a:p>
            <a:pPr lvl="4">
              <a:buFont typeface="Wingdings" panose="05000000000000000000" pitchFamily="2" charset="2"/>
              <a:buChar char="§"/>
              <a:defRPr/>
            </a:pPr>
            <a:r>
              <a:rPr lang="en-US" sz="2800" dirty="0"/>
              <a:t>E.g., board and/or program advisory committee members</a:t>
            </a:r>
          </a:p>
          <a:p>
            <a:pPr lvl="1" eaLnBrk="1" hangingPunct="1">
              <a:buNone/>
              <a:defRPr/>
            </a:pPr>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95350" y="304800"/>
            <a:ext cx="7791450" cy="1143000"/>
          </a:xfrm>
        </p:spPr>
        <p:txBody>
          <a:bodyPr>
            <a:normAutofit/>
          </a:bodyPr>
          <a:lstStyle/>
          <a:p>
            <a:pPr eaLnBrk="1" hangingPunct="1">
              <a:defRPr/>
            </a:pPr>
            <a:r>
              <a:rPr lang="en-US" sz="4000" dirty="0">
                <a:solidFill>
                  <a:schemeClr val="accent2">
                    <a:lumMod val="75000"/>
                  </a:schemeClr>
                </a:solidFill>
                <a:latin typeface="+mn-lt"/>
              </a:rPr>
              <a:t>4-H Volunteer Opportunities </a:t>
            </a:r>
          </a:p>
        </p:txBody>
      </p:sp>
      <p:sp>
        <p:nvSpPr>
          <p:cNvPr id="37894" name="Text Box 8"/>
          <p:cNvSpPr txBox="1">
            <a:spLocks noChangeArrowheads="1"/>
          </p:cNvSpPr>
          <p:nvPr/>
        </p:nvSpPr>
        <p:spPr bwMode="auto">
          <a:xfrm>
            <a:off x="895350" y="1828800"/>
            <a:ext cx="7486650" cy="5170646"/>
          </a:xfrm>
          <a:prstGeom prst="rect">
            <a:avLst/>
          </a:prstGeom>
          <a:noFill/>
          <a:ln w="9525">
            <a:noFill/>
            <a:miter lim="800000"/>
            <a:headEnd/>
            <a:tailEnd/>
          </a:ln>
        </p:spPr>
        <p:txBody>
          <a:bodyPr wrap="square">
            <a:spAutoFit/>
          </a:bodyPr>
          <a:lstStyle/>
          <a:p>
            <a:pPr>
              <a:spcBef>
                <a:spcPct val="50000"/>
              </a:spcBef>
            </a:pPr>
            <a:r>
              <a:rPr lang="en-US" sz="2400" b="1" dirty="0"/>
              <a:t>EDUCATE</a:t>
            </a:r>
            <a:r>
              <a:rPr lang="en-US" sz="2400" dirty="0"/>
              <a:t>: Share subject knowledge by leading a project or a short program.</a:t>
            </a:r>
          </a:p>
          <a:p>
            <a:pPr>
              <a:spcBef>
                <a:spcPct val="50000"/>
              </a:spcBef>
            </a:pPr>
            <a:r>
              <a:rPr lang="en-US" sz="2400" b="1" dirty="0"/>
              <a:t>LEAD</a:t>
            </a:r>
            <a:r>
              <a:rPr lang="en-US" sz="2400" dirty="0"/>
              <a:t>: Teach life skills by leading a club or joining a committee.</a:t>
            </a:r>
          </a:p>
          <a:p>
            <a:pPr>
              <a:spcBef>
                <a:spcPct val="50000"/>
              </a:spcBef>
            </a:pPr>
            <a:r>
              <a:rPr lang="en-US" sz="2400" b="1" dirty="0"/>
              <a:t>EVALUATE</a:t>
            </a:r>
            <a:r>
              <a:rPr lang="en-US" sz="2400" dirty="0"/>
              <a:t>: Help youth develop skills by providing feedback.</a:t>
            </a:r>
          </a:p>
          <a:p>
            <a:pPr>
              <a:spcBef>
                <a:spcPct val="50000"/>
              </a:spcBef>
            </a:pPr>
            <a:r>
              <a:rPr lang="en-US" sz="2400" b="1" dirty="0"/>
              <a:t>ORGANIZE</a:t>
            </a:r>
            <a:r>
              <a:rPr lang="en-US" sz="2400" dirty="0"/>
              <a:t>: Join the team to help organize events and fundraisers.</a:t>
            </a:r>
          </a:p>
          <a:p>
            <a:pPr>
              <a:spcBef>
                <a:spcPct val="50000"/>
              </a:spcBef>
            </a:pPr>
            <a:r>
              <a:rPr lang="en-US" sz="2400" b="1" dirty="0"/>
              <a:t>ALL OF THE ABOVE</a:t>
            </a:r>
            <a:r>
              <a:rPr lang="en-US" sz="2400" dirty="0"/>
              <a:t>: Whatever your interests and skills, if you want to help, we want you!</a:t>
            </a:r>
          </a:p>
          <a:p>
            <a:pPr>
              <a:spcBef>
                <a:spcPct val="50000"/>
              </a:spcBef>
            </a:pP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95350" y="304800"/>
            <a:ext cx="7791450" cy="1143000"/>
          </a:xfrm>
        </p:spPr>
        <p:txBody>
          <a:bodyPr>
            <a:normAutofit/>
          </a:bodyPr>
          <a:lstStyle/>
          <a:p>
            <a:pPr eaLnBrk="1" hangingPunct="1">
              <a:defRPr/>
            </a:pPr>
            <a:r>
              <a:rPr lang="en-US" sz="4000" dirty="0">
                <a:solidFill>
                  <a:schemeClr val="accent2">
                    <a:lumMod val="75000"/>
                  </a:schemeClr>
                </a:solidFill>
                <a:latin typeface="+mn-lt"/>
              </a:rPr>
              <a:t>Volunteer Time Commitment</a:t>
            </a:r>
          </a:p>
        </p:txBody>
      </p:sp>
      <p:sp>
        <p:nvSpPr>
          <p:cNvPr id="37894" name="Text Box 8"/>
          <p:cNvSpPr txBox="1">
            <a:spLocks noChangeArrowheads="1"/>
          </p:cNvSpPr>
          <p:nvPr/>
        </p:nvSpPr>
        <p:spPr bwMode="auto">
          <a:xfrm>
            <a:off x="895350" y="1828800"/>
            <a:ext cx="7486650" cy="4893647"/>
          </a:xfrm>
          <a:prstGeom prst="rect">
            <a:avLst/>
          </a:prstGeom>
          <a:noFill/>
          <a:ln w="9525">
            <a:noFill/>
            <a:miter lim="800000"/>
            <a:headEnd/>
            <a:tailEnd/>
          </a:ln>
        </p:spPr>
        <p:txBody>
          <a:bodyPr wrap="square">
            <a:spAutoFit/>
          </a:bodyPr>
          <a:lstStyle/>
          <a:p>
            <a:pPr>
              <a:spcBef>
                <a:spcPct val="50000"/>
              </a:spcBef>
            </a:pPr>
            <a:r>
              <a:rPr lang="en-US" sz="2400" b="1" dirty="0"/>
              <a:t>CASUAL (any age): </a:t>
            </a:r>
            <a:r>
              <a:rPr lang="en-US" sz="2400" dirty="0"/>
              <a:t>From a few hours up to several days. Works alongside staff, for example, to help run events, or evaluate presentations and projects</a:t>
            </a:r>
          </a:p>
          <a:p>
            <a:pPr>
              <a:spcBef>
                <a:spcPct val="50000"/>
              </a:spcBef>
            </a:pPr>
            <a:r>
              <a:rPr lang="en-US" sz="2400" b="1" dirty="0"/>
              <a:t>CLUB LEADER (21+):</a:t>
            </a:r>
            <a:r>
              <a:rPr lang="en-US" sz="2400" dirty="0"/>
              <a:t> On average we estimate club leaders contribute over 100 hours per year as well as being at the Dutchess County Fair</a:t>
            </a:r>
            <a:endParaRPr lang="en-US" sz="2400" b="1" dirty="0"/>
          </a:p>
          <a:p>
            <a:pPr>
              <a:spcBef>
                <a:spcPct val="50000"/>
              </a:spcBef>
            </a:pPr>
            <a:r>
              <a:rPr lang="en-US" sz="2400" b="1" dirty="0"/>
              <a:t>PROJECT LEADER (18+): </a:t>
            </a:r>
            <a:r>
              <a:rPr lang="en-US" sz="2400" dirty="0"/>
              <a:t>Ranges from 16 hours upwards and can be for a defined period or ongoing to provide expert instruction and guidance</a:t>
            </a:r>
          </a:p>
          <a:p>
            <a:pPr>
              <a:spcBef>
                <a:spcPct val="50000"/>
              </a:spcBef>
            </a:pPr>
            <a:r>
              <a:rPr lang="en-US" sz="2400" b="1" dirty="0"/>
              <a:t>COMMITTEE MEMBER: </a:t>
            </a:r>
            <a:r>
              <a:rPr lang="en-US" sz="2400" dirty="0"/>
              <a:t>Varies according to role</a:t>
            </a:r>
          </a:p>
          <a:p>
            <a:pPr>
              <a:spcBef>
                <a:spcPct val="50000"/>
              </a:spcBef>
            </a:pPr>
            <a:endParaRPr lang="en-US" sz="2400" dirty="0"/>
          </a:p>
        </p:txBody>
      </p:sp>
    </p:spTree>
    <p:extLst>
      <p:ext uri="{BB962C8B-B14F-4D97-AF65-F5344CB8AC3E}">
        <p14:creationId xmlns:p14="http://schemas.microsoft.com/office/powerpoint/2010/main" val="362628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95350" y="304800"/>
            <a:ext cx="7791450" cy="1143000"/>
          </a:xfrm>
        </p:spPr>
        <p:txBody>
          <a:bodyPr>
            <a:normAutofit/>
          </a:bodyPr>
          <a:lstStyle/>
          <a:p>
            <a:pPr eaLnBrk="1" hangingPunct="1">
              <a:defRPr/>
            </a:pPr>
            <a:r>
              <a:rPr lang="en-US" sz="4000" dirty="0">
                <a:solidFill>
                  <a:schemeClr val="accent2">
                    <a:lumMod val="75000"/>
                  </a:schemeClr>
                </a:solidFill>
                <a:latin typeface="+mn-lt"/>
              </a:rPr>
              <a:t>4-H Club Leaders</a:t>
            </a:r>
          </a:p>
        </p:txBody>
      </p:sp>
      <p:sp>
        <p:nvSpPr>
          <p:cNvPr id="37894" name="Text Box 8"/>
          <p:cNvSpPr txBox="1">
            <a:spLocks noChangeArrowheads="1"/>
          </p:cNvSpPr>
          <p:nvPr/>
        </p:nvSpPr>
        <p:spPr bwMode="auto">
          <a:xfrm>
            <a:off x="895350" y="1828800"/>
            <a:ext cx="7486650" cy="5139869"/>
          </a:xfrm>
          <a:prstGeom prst="rect">
            <a:avLst/>
          </a:prstGeom>
          <a:noFill/>
          <a:ln w="9525">
            <a:noFill/>
            <a:miter lim="800000"/>
            <a:headEnd/>
            <a:tailEnd/>
          </a:ln>
        </p:spPr>
        <p:txBody>
          <a:bodyPr wrap="square">
            <a:spAutoFit/>
          </a:bodyPr>
          <a:lstStyle/>
          <a:p>
            <a:pPr>
              <a:spcBef>
                <a:spcPct val="50000"/>
              </a:spcBef>
            </a:pPr>
            <a:r>
              <a:rPr lang="en-US" sz="2800" dirty="0">
                <a:solidFill>
                  <a:srgbClr val="C00000"/>
                </a:solidFill>
              </a:rPr>
              <a:t>Starting a New Club as a leader or Co-Leader</a:t>
            </a:r>
          </a:p>
          <a:p>
            <a:pPr marL="342900" indent="-342900">
              <a:spcBef>
                <a:spcPct val="50000"/>
              </a:spcBef>
              <a:buFont typeface="Wingdings" panose="05000000000000000000" pitchFamily="2" charset="2"/>
              <a:buChar char="§"/>
            </a:pPr>
            <a:r>
              <a:rPr lang="en-US" sz="2400" dirty="0"/>
              <a:t>Step 1 is to connect with the 4-H staff and discuss the rationale behind the club and how it might operate</a:t>
            </a:r>
          </a:p>
          <a:p>
            <a:pPr marL="342900" indent="-342900">
              <a:spcBef>
                <a:spcPct val="50000"/>
              </a:spcBef>
              <a:buFont typeface="Wingdings" panose="05000000000000000000" pitchFamily="2" charset="2"/>
              <a:buChar char="§"/>
            </a:pPr>
            <a:r>
              <a:rPr lang="en-US" sz="2400" dirty="0"/>
              <a:t>Step 2 is to apply officially, be interviewed, provide references, pass the background check, complete sexual harassment training and enroll</a:t>
            </a:r>
          </a:p>
          <a:p>
            <a:pPr>
              <a:spcBef>
                <a:spcPct val="50000"/>
              </a:spcBef>
            </a:pPr>
            <a:r>
              <a:rPr lang="en-US" sz="2400" dirty="0"/>
              <a:t>Note: At any point in the process volunteers can withdraw and/or staff can decide it is not a good fit</a:t>
            </a:r>
          </a:p>
          <a:p>
            <a:pPr algn="ctr">
              <a:spcBef>
                <a:spcPct val="50000"/>
              </a:spcBef>
            </a:pPr>
            <a:r>
              <a:rPr lang="en-US" sz="2400" dirty="0">
                <a:solidFill>
                  <a:srgbClr val="C00000"/>
                </a:solidFill>
              </a:rPr>
              <a:t>Once the above is completed, staff will work with you to launch your club</a:t>
            </a:r>
          </a:p>
          <a:p>
            <a:pPr>
              <a:spcBef>
                <a:spcPct val="50000"/>
              </a:spcBef>
            </a:pPr>
            <a:endParaRPr lang="en-US" sz="2400" dirty="0"/>
          </a:p>
        </p:txBody>
      </p:sp>
    </p:spTree>
    <p:extLst>
      <p:ext uri="{BB962C8B-B14F-4D97-AF65-F5344CB8AC3E}">
        <p14:creationId xmlns:p14="http://schemas.microsoft.com/office/powerpoint/2010/main" val="186248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95350" y="304800"/>
            <a:ext cx="7791450" cy="1143000"/>
          </a:xfrm>
        </p:spPr>
        <p:txBody>
          <a:bodyPr>
            <a:normAutofit/>
          </a:bodyPr>
          <a:lstStyle/>
          <a:p>
            <a:pPr eaLnBrk="1" hangingPunct="1">
              <a:defRPr/>
            </a:pPr>
            <a:r>
              <a:rPr lang="en-US" sz="4000" dirty="0">
                <a:solidFill>
                  <a:schemeClr val="accent2">
                    <a:lumMod val="75000"/>
                  </a:schemeClr>
                </a:solidFill>
                <a:latin typeface="+mn-lt"/>
              </a:rPr>
              <a:t>4-H Project Leaders and Instructors</a:t>
            </a:r>
          </a:p>
        </p:txBody>
      </p:sp>
      <p:sp>
        <p:nvSpPr>
          <p:cNvPr id="37894" name="Text Box 8"/>
          <p:cNvSpPr txBox="1">
            <a:spLocks noChangeArrowheads="1"/>
          </p:cNvSpPr>
          <p:nvPr/>
        </p:nvSpPr>
        <p:spPr bwMode="auto">
          <a:xfrm>
            <a:off x="895350" y="1828800"/>
            <a:ext cx="7562850" cy="4801314"/>
          </a:xfrm>
          <a:prstGeom prst="rect">
            <a:avLst/>
          </a:prstGeom>
          <a:noFill/>
          <a:ln w="9525">
            <a:noFill/>
            <a:miter lim="800000"/>
            <a:headEnd/>
            <a:tailEnd/>
          </a:ln>
        </p:spPr>
        <p:txBody>
          <a:bodyPr wrap="square">
            <a:spAutoFit/>
          </a:bodyPr>
          <a:lstStyle/>
          <a:p>
            <a:pPr algn="ctr">
              <a:spcBef>
                <a:spcPct val="50000"/>
              </a:spcBef>
            </a:pPr>
            <a:r>
              <a:rPr lang="en-US" sz="2200" dirty="0">
                <a:solidFill>
                  <a:srgbClr val="C00000"/>
                </a:solidFill>
              </a:rPr>
              <a:t>Project Leaders and Instructors are the same. Instructors is a term used in Shooting Sports. They are usually associated with one or more clubs, and contribute specialist knowledge</a:t>
            </a:r>
          </a:p>
          <a:p>
            <a:pPr marL="342900" indent="-342900">
              <a:spcBef>
                <a:spcPct val="50000"/>
              </a:spcBef>
              <a:buFont typeface="Wingdings" panose="05000000000000000000" pitchFamily="2" charset="2"/>
              <a:buChar char="§"/>
            </a:pPr>
            <a:r>
              <a:rPr lang="en-US" sz="2400" dirty="0"/>
              <a:t>Step 1 is to connect with the 4-H staff and discuss why, when and how you can volunteer</a:t>
            </a:r>
          </a:p>
          <a:p>
            <a:pPr marL="342900" indent="-342900">
              <a:spcBef>
                <a:spcPct val="50000"/>
              </a:spcBef>
              <a:buFont typeface="Wingdings" panose="05000000000000000000" pitchFamily="2" charset="2"/>
              <a:buChar char="§"/>
            </a:pPr>
            <a:r>
              <a:rPr lang="en-US" sz="2400" dirty="0"/>
              <a:t>Step 2 is to apply officially, be interviewed, provide references, pass the background check, complete sexual harassment training and enroll</a:t>
            </a:r>
          </a:p>
          <a:p>
            <a:pPr>
              <a:spcBef>
                <a:spcPct val="50000"/>
              </a:spcBef>
            </a:pPr>
            <a:r>
              <a:rPr lang="en-US" sz="2400" dirty="0"/>
              <a:t>Note: At any point in the process volunteers can withdraw and/or staff can decide it is not a good fit</a:t>
            </a:r>
          </a:p>
          <a:p>
            <a:pPr>
              <a:spcBef>
                <a:spcPct val="50000"/>
              </a:spcBef>
            </a:pPr>
            <a:endParaRPr lang="en-US" sz="2400" dirty="0"/>
          </a:p>
        </p:txBody>
      </p:sp>
    </p:spTree>
    <p:extLst>
      <p:ext uri="{BB962C8B-B14F-4D97-AF65-F5344CB8AC3E}">
        <p14:creationId xmlns:p14="http://schemas.microsoft.com/office/powerpoint/2010/main" val="3326926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95350" y="304800"/>
            <a:ext cx="7791450" cy="1143000"/>
          </a:xfrm>
        </p:spPr>
        <p:txBody>
          <a:bodyPr>
            <a:normAutofit/>
          </a:bodyPr>
          <a:lstStyle/>
          <a:p>
            <a:pPr eaLnBrk="1" hangingPunct="1">
              <a:defRPr/>
            </a:pPr>
            <a:r>
              <a:rPr lang="en-US" sz="4000" dirty="0">
                <a:solidFill>
                  <a:schemeClr val="accent2">
                    <a:lumMod val="75000"/>
                  </a:schemeClr>
                </a:solidFill>
                <a:latin typeface="+mn-lt"/>
              </a:rPr>
              <a:t>4-H Evaluators</a:t>
            </a:r>
          </a:p>
        </p:txBody>
      </p:sp>
      <p:sp>
        <p:nvSpPr>
          <p:cNvPr id="37894" name="Text Box 8"/>
          <p:cNvSpPr txBox="1">
            <a:spLocks noChangeArrowheads="1"/>
          </p:cNvSpPr>
          <p:nvPr/>
        </p:nvSpPr>
        <p:spPr bwMode="auto">
          <a:xfrm>
            <a:off x="895350" y="1828800"/>
            <a:ext cx="7562850" cy="5093702"/>
          </a:xfrm>
          <a:prstGeom prst="rect">
            <a:avLst/>
          </a:prstGeom>
          <a:noFill/>
          <a:ln w="9525">
            <a:noFill/>
            <a:miter lim="800000"/>
            <a:headEnd/>
            <a:tailEnd/>
          </a:ln>
        </p:spPr>
        <p:txBody>
          <a:bodyPr wrap="square">
            <a:spAutoFit/>
          </a:bodyPr>
          <a:lstStyle/>
          <a:p>
            <a:pPr algn="ctr">
              <a:spcBef>
                <a:spcPct val="50000"/>
              </a:spcBef>
            </a:pPr>
            <a:r>
              <a:rPr lang="en-US" sz="2200" dirty="0">
                <a:solidFill>
                  <a:srgbClr val="C00000"/>
                </a:solidFill>
              </a:rPr>
              <a:t>The role of an Evaluator is to assess the work of 4-H’ers and provide them with encouragement and constructive feedback based on Positive Youth Development strategies</a:t>
            </a:r>
          </a:p>
          <a:p>
            <a:pPr algn="ctr">
              <a:spcBef>
                <a:spcPct val="50000"/>
              </a:spcBef>
            </a:pPr>
            <a:r>
              <a:rPr lang="en-US" sz="2400" dirty="0"/>
              <a:t>Evaluators assist with public presentations, exhibits at the Fair, and specific activities such as sewing and clinics</a:t>
            </a:r>
          </a:p>
          <a:p>
            <a:pPr algn="ctr">
              <a:spcBef>
                <a:spcPct val="50000"/>
              </a:spcBef>
            </a:pPr>
            <a:r>
              <a:rPr lang="en-US" sz="2400" dirty="0"/>
              <a:t>Only those evaluating regularly need to be enrolled. Step 1 is to connect with the 4-H staff and discuss why, when and how you can volunteer. Step 2 is to sign up for an event at which point you will receive training relevant to your role</a:t>
            </a:r>
          </a:p>
          <a:p>
            <a:pPr>
              <a:spcBef>
                <a:spcPct val="50000"/>
              </a:spcBef>
            </a:pPr>
            <a:r>
              <a:rPr lang="en-US" sz="2200" dirty="0">
                <a:solidFill>
                  <a:schemeClr val="accent6">
                    <a:lumMod val="50000"/>
                  </a:schemeClr>
                </a:solidFill>
              </a:rPr>
              <a:t>Note: At any point in the process volunteers can withdraw and/or staff can decide it is not a good fit</a:t>
            </a:r>
          </a:p>
          <a:p>
            <a:pPr>
              <a:spcBef>
                <a:spcPct val="50000"/>
              </a:spcBef>
            </a:pPr>
            <a:endParaRPr lang="en-US" sz="2400" dirty="0"/>
          </a:p>
        </p:txBody>
      </p:sp>
    </p:spTree>
    <p:extLst>
      <p:ext uri="{BB962C8B-B14F-4D97-AF65-F5344CB8AC3E}">
        <p14:creationId xmlns:p14="http://schemas.microsoft.com/office/powerpoint/2010/main" val="3822626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95350" y="304800"/>
            <a:ext cx="7791450" cy="1143000"/>
          </a:xfrm>
        </p:spPr>
        <p:txBody>
          <a:bodyPr>
            <a:normAutofit/>
          </a:bodyPr>
          <a:lstStyle/>
          <a:p>
            <a:pPr eaLnBrk="1" hangingPunct="1">
              <a:defRPr/>
            </a:pPr>
            <a:r>
              <a:rPr lang="en-US" sz="4000" dirty="0">
                <a:solidFill>
                  <a:schemeClr val="accent2">
                    <a:lumMod val="75000"/>
                  </a:schemeClr>
                </a:solidFill>
                <a:latin typeface="+mn-lt"/>
              </a:rPr>
              <a:t>4-H General Volunteers</a:t>
            </a:r>
          </a:p>
        </p:txBody>
      </p:sp>
      <p:sp>
        <p:nvSpPr>
          <p:cNvPr id="37894" name="Text Box 8"/>
          <p:cNvSpPr txBox="1">
            <a:spLocks noChangeArrowheads="1"/>
          </p:cNvSpPr>
          <p:nvPr/>
        </p:nvSpPr>
        <p:spPr bwMode="auto">
          <a:xfrm>
            <a:off x="895350" y="1828800"/>
            <a:ext cx="7562850" cy="5001369"/>
          </a:xfrm>
          <a:prstGeom prst="rect">
            <a:avLst/>
          </a:prstGeom>
          <a:noFill/>
          <a:ln w="9525">
            <a:noFill/>
            <a:miter lim="800000"/>
            <a:headEnd/>
            <a:tailEnd/>
          </a:ln>
        </p:spPr>
        <p:txBody>
          <a:bodyPr wrap="square">
            <a:spAutoFit/>
          </a:bodyPr>
          <a:lstStyle/>
          <a:p>
            <a:pPr algn="ctr">
              <a:spcBef>
                <a:spcPct val="50000"/>
              </a:spcBef>
            </a:pPr>
            <a:r>
              <a:rPr lang="en-US" sz="2400" dirty="0">
                <a:solidFill>
                  <a:srgbClr val="C00000"/>
                </a:solidFill>
              </a:rPr>
              <a:t>Throughout the year we run numerous events where extra help is welcome and valued. Opportunities include:</a:t>
            </a:r>
          </a:p>
          <a:p>
            <a:pPr marL="342900" indent="-342900">
              <a:spcBef>
                <a:spcPts val="600"/>
              </a:spcBef>
              <a:buFont typeface="Wingdings" panose="05000000000000000000" pitchFamily="2" charset="2"/>
              <a:buChar char="§"/>
            </a:pPr>
            <a:r>
              <a:rPr lang="en-US" sz="2400" dirty="0">
                <a:solidFill>
                  <a:schemeClr val="accent6">
                    <a:lumMod val="50000"/>
                  </a:schemeClr>
                </a:solidFill>
              </a:rPr>
              <a:t>Checking participants in and out at events</a:t>
            </a:r>
          </a:p>
          <a:p>
            <a:pPr marL="342900" indent="-342900">
              <a:spcBef>
                <a:spcPts val="600"/>
              </a:spcBef>
              <a:buFont typeface="Wingdings" panose="05000000000000000000" pitchFamily="2" charset="2"/>
              <a:buChar char="§"/>
            </a:pPr>
            <a:r>
              <a:rPr lang="en-US" sz="2400" dirty="0">
                <a:solidFill>
                  <a:schemeClr val="accent6">
                    <a:lumMod val="50000"/>
                  </a:schemeClr>
                </a:solidFill>
              </a:rPr>
              <a:t>Playing an organizing role for our fundraiser</a:t>
            </a:r>
          </a:p>
          <a:p>
            <a:pPr marL="342900" indent="-342900">
              <a:spcBef>
                <a:spcPts val="600"/>
              </a:spcBef>
              <a:buFont typeface="Wingdings" panose="05000000000000000000" pitchFamily="2" charset="2"/>
              <a:buChar char="§"/>
            </a:pPr>
            <a:r>
              <a:rPr lang="en-US" sz="2400" dirty="0">
                <a:solidFill>
                  <a:schemeClr val="accent6">
                    <a:lumMod val="50000"/>
                  </a:schemeClr>
                </a:solidFill>
              </a:rPr>
              <a:t>Helping with social media and marketing</a:t>
            </a:r>
          </a:p>
          <a:p>
            <a:pPr marL="342900" indent="-342900">
              <a:spcBef>
                <a:spcPts val="600"/>
              </a:spcBef>
              <a:buFont typeface="Wingdings" panose="05000000000000000000" pitchFamily="2" charset="2"/>
              <a:buChar char="§"/>
            </a:pPr>
            <a:r>
              <a:rPr lang="en-US" sz="2400" dirty="0">
                <a:solidFill>
                  <a:schemeClr val="accent6">
                    <a:lumMod val="50000"/>
                  </a:schemeClr>
                </a:solidFill>
              </a:rPr>
              <a:t>Assisting in multiple ways during the weeks of fair</a:t>
            </a:r>
          </a:p>
          <a:p>
            <a:pPr algn="ctr">
              <a:spcBef>
                <a:spcPts val="600"/>
              </a:spcBef>
            </a:pPr>
            <a:endParaRPr lang="en-US" sz="800" dirty="0"/>
          </a:p>
          <a:p>
            <a:pPr>
              <a:spcBef>
                <a:spcPts val="600"/>
              </a:spcBef>
            </a:pPr>
            <a:r>
              <a:rPr lang="en-US" sz="2400" dirty="0"/>
              <a:t>Step 1: connect with the 4-H staff and discuss why, when and how you can volunteer</a:t>
            </a:r>
          </a:p>
          <a:p>
            <a:pPr>
              <a:spcBef>
                <a:spcPts val="600"/>
              </a:spcBef>
            </a:pPr>
            <a:r>
              <a:rPr lang="en-US" sz="2400" dirty="0"/>
              <a:t>Step 2: sign up for an event at which point you will receive training relevant to your role</a:t>
            </a:r>
          </a:p>
          <a:p>
            <a:pPr>
              <a:spcBef>
                <a:spcPct val="50000"/>
              </a:spcBef>
            </a:pPr>
            <a:endParaRPr lang="en-US" sz="2400" dirty="0"/>
          </a:p>
        </p:txBody>
      </p:sp>
    </p:spTree>
    <p:extLst>
      <p:ext uri="{BB962C8B-B14F-4D97-AF65-F5344CB8AC3E}">
        <p14:creationId xmlns:p14="http://schemas.microsoft.com/office/powerpoint/2010/main" val="124107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95350" y="304800"/>
            <a:ext cx="7791450" cy="1143000"/>
          </a:xfrm>
        </p:spPr>
        <p:txBody>
          <a:bodyPr>
            <a:normAutofit/>
          </a:bodyPr>
          <a:lstStyle/>
          <a:p>
            <a:pPr eaLnBrk="1" hangingPunct="1">
              <a:defRPr/>
            </a:pPr>
            <a:r>
              <a:rPr lang="en-US" sz="4000" dirty="0">
                <a:solidFill>
                  <a:schemeClr val="accent2">
                    <a:lumMod val="75000"/>
                  </a:schemeClr>
                </a:solidFill>
                <a:latin typeface="+mn-lt"/>
              </a:rPr>
              <a:t>4-H and CCEDC Committee Members</a:t>
            </a:r>
          </a:p>
        </p:txBody>
      </p:sp>
      <p:sp>
        <p:nvSpPr>
          <p:cNvPr id="37894" name="Text Box 8"/>
          <p:cNvSpPr txBox="1">
            <a:spLocks noChangeArrowheads="1"/>
          </p:cNvSpPr>
          <p:nvPr/>
        </p:nvSpPr>
        <p:spPr bwMode="auto">
          <a:xfrm>
            <a:off x="895350" y="1828800"/>
            <a:ext cx="7562850" cy="3970318"/>
          </a:xfrm>
          <a:prstGeom prst="rect">
            <a:avLst/>
          </a:prstGeom>
          <a:noFill/>
          <a:ln w="9525">
            <a:noFill/>
            <a:miter lim="800000"/>
            <a:headEnd/>
            <a:tailEnd/>
          </a:ln>
        </p:spPr>
        <p:txBody>
          <a:bodyPr wrap="square">
            <a:spAutoFit/>
          </a:bodyPr>
          <a:lstStyle/>
          <a:p>
            <a:pPr algn="ctr">
              <a:spcBef>
                <a:spcPct val="50000"/>
              </a:spcBef>
            </a:pPr>
            <a:r>
              <a:rPr lang="en-US" sz="2400" dirty="0">
                <a:solidFill>
                  <a:srgbClr val="C00000"/>
                </a:solidFill>
              </a:rPr>
              <a:t>From committees who have very specific roles such as the Fair and Livestock Sale Committees, to organization-wide committees such as CCEDC Fundraising and Board of Directors, we are always looking for people who bring community knowledge, skills and dedication to sustain and improve our programs</a:t>
            </a:r>
          </a:p>
          <a:p>
            <a:pPr>
              <a:spcBef>
                <a:spcPct val="50000"/>
              </a:spcBef>
            </a:pPr>
            <a:r>
              <a:rPr lang="en-US" sz="2400" dirty="0">
                <a:solidFill>
                  <a:schemeClr val="accent6">
                    <a:lumMod val="50000"/>
                  </a:schemeClr>
                </a:solidFill>
              </a:rPr>
              <a:t>Expectations and time commitments vary according to roles. Usually, committee members have a connection to CCEDC, 4-H or a related area. Please reach out to Program Leader Jane Rodd </a:t>
            </a:r>
            <a:r>
              <a:rPr lang="en-US" sz="2000" dirty="0">
                <a:solidFill>
                  <a:schemeClr val="accent6">
                    <a:lumMod val="50000"/>
                  </a:schemeClr>
                </a:solidFill>
                <a:hlinkClick r:id="rId3"/>
              </a:rPr>
              <a:t>jr825@cornell.edu</a:t>
            </a:r>
            <a:r>
              <a:rPr lang="en-US" sz="2000" dirty="0">
                <a:solidFill>
                  <a:schemeClr val="accent6">
                    <a:lumMod val="50000"/>
                  </a:schemeClr>
                </a:solidFill>
              </a:rPr>
              <a:t> </a:t>
            </a:r>
            <a:r>
              <a:rPr lang="en-US" sz="2400" dirty="0">
                <a:solidFill>
                  <a:schemeClr val="accent6">
                    <a:lumMod val="50000"/>
                  </a:schemeClr>
                </a:solidFill>
              </a:rPr>
              <a:t>to find out more.</a:t>
            </a:r>
          </a:p>
        </p:txBody>
      </p:sp>
    </p:spTree>
    <p:extLst>
      <p:ext uri="{BB962C8B-B14F-4D97-AF65-F5344CB8AC3E}">
        <p14:creationId xmlns:p14="http://schemas.microsoft.com/office/powerpoint/2010/main" val="1052493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90600" y="304800"/>
            <a:ext cx="7696200" cy="990600"/>
          </a:xfrm>
        </p:spPr>
        <p:txBody>
          <a:bodyPr>
            <a:normAutofit/>
          </a:bodyPr>
          <a:lstStyle/>
          <a:p>
            <a:pPr eaLnBrk="1" hangingPunct="1"/>
            <a:r>
              <a:rPr lang="en-US" dirty="0">
                <a:solidFill>
                  <a:schemeClr val="accent2">
                    <a:lumMod val="75000"/>
                  </a:schemeClr>
                </a:solidFill>
                <a:effectLst/>
                <a:latin typeface="+mn-lt"/>
              </a:rPr>
              <a:t>Become a Volunteer</a:t>
            </a:r>
          </a:p>
        </p:txBody>
      </p:sp>
      <p:sp>
        <p:nvSpPr>
          <p:cNvPr id="31747" name="Rectangle 3"/>
          <p:cNvSpPr>
            <a:spLocks noGrp="1" noChangeArrowheads="1"/>
          </p:cNvSpPr>
          <p:nvPr>
            <p:ph idx="1"/>
          </p:nvPr>
        </p:nvSpPr>
        <p:spPr>
          <a:xfrm>
            <a:off x="968298" y="1955180"/>
            <a:ext cx="7413702" cy="4572000"/>
          </a:xfrm>
        </p:spPr>
        <p:txBody>
          <a:bodyPr>
            <a:normAutofit/>
          </a:bodyPr>
          <a:lstStyle/>
          <a:p>
            <a:pPr marL="0" indent="0" algn="ctr" eaLnBrk="1" hangingPunct="1">
              <a:lnSpc>
                <a:spcPct val="90000"/>
              </a:lnSpc>
              <a:buNone/>
            </a:pPr>
            <a:r>
              <a:rPr lang="en-US" sz="3000" dirty="0">
                <a:solidFill>
                  <a:schemeClr val="tx1"/>
                </a:solidFill>
                <a:effectLst/>
              </a:rPr>
              <a:t>Not yet signed up? Enroll now! </a:t>
            </a:r>
          </a:p>
          <a:p>
            <a:pPr marL="0" indent="0" algn="ctr" eaLnBrk="1" hangingPunct="1">
              <a:lnSpc>
                <a:spcPct val="90000"/>
              </a:lnSpc>
              <a:buNone/>
            </a:pPr>
            <a:r>
              <a:rPr lang="en-US" sz="2400" dirty="0">
                <a:solidFill>
                  <a:schemeClr val="tx1"/>
                </a:solidFill>
              </a:rPr>
              <a:t>Click on the link to become a CCEDC enrolled volunteer</a:t>
            </a:r>
          </a:p>
          <a:p>
            <a:pPr marL="0" indent="0" eaLnBrk="1" hangingPunct="1">
              <a:lnSpc>
                <a:spcPct val="90000"/>
              </a:lnSpc>
              <a:buNone/>
            </a:pPr>
            <a:r>
              <a:rPr lang="en-US" sz="2200" b="0" i="0" dirty="0">
                <a:solidFill>
                  <a:srgbClr val="000000"/>
                </a:solidFill>
                <a:effectLst/>
                <a:hlinkClick r:id="rId3"/>
              </a:rPr>
              <a:t>https://cornell.ca1.qualtrics.com/jfe/form/SV_6sWUl6l48Y6SS9w</a:t>
            </a:r>
            <a:r>
              <a:rPr lang="en-US" sz="2200" b="0" i="0" dirty="0">
                <a:solidFill>
                  <a:srgbClr val="000000"/>
                </a:solidFill>
                <a:effectLst/>
              </a:rPr>
              <a:t> </a:t>
            </a:r>
            <a:endParaRPr lang="en-US" sz="2200" dirty="0">
              <a:effectLst/>
            </a:endParaRPr>
          </a:p>
          <a:p>
            <a:pPr marL="0" indent="0" eaLnBrk="1" hangingPunct="1">
              <a:lnSpc>
                <a:spcPct val="90000"/>
              </a:lnSpc>
              <a:buNone/>
            </a:pPr>
            <a:endParaRPr lang="en-US" sz="1000" dirty="0">
              <a:effectLst/>
            </a:endParaRPr>
          </a:p>
          <a:p>
            <a:pPr marL="0" indent="0" algn="ctr" eaLnBrk="1" hangingPunct="1">
              <a:lnSpc>
                <a:spcPct val="90000"/>
              </a:lnSpc>
              <a:buNone/>
            </a:pPr>
            <a:r>
              <a:rPr lang="en-US" sz="3000" dirty="0">
                <a:effectLst/>
              </a:rPr>
              <a:t>Questions?  Email us.</a:t>
            </a:r>
          </a:p>
          <a:p>
            <a:pPr marL="0" indent="0" eaLnBrk="1" hangingPunct="1">
              <a:lnSpc>
                <a:spcPct val="90000"/>
              </a:lnSpc>
              <a:buNone/>
            </a:pPr>
            <a:r>
              <a:rPr lang="en-US" sz="2800" dirty="0"/>
              <a:t>Jane: </a:t>
            </a:r>
            <a:r>
              <a:rPr lang="en-US" sz="2800" dirty="0">
                <a:hlinkClick r:id="rId4"/>
              </a:rPr>
              <a:t>jr825@cornell.edu</a:t>
            </a:r>
            <a:endParaRPr lang="en-US" sz="2800" dirty="0"/>
          </a:p>
          <a:p>
            <a:pPr marL="0" indent="0" eaLnBrk="1" hangingPunct="1">
              <a:lnSpc>
                <a:spcPct val="90000"/>
              </a:lnSpc>
              <a:buNone/>
            </a:pPr>
            <a:r>
              <a:rPr lang="en-US" sz="2800" dirty="0">
                <a:effectLst/>
              </a:rPr>
              <a:t>Emma: </a:t>
            </a:r>
            <a:r>
              <a:rPr lang="en-US" sz="2800" dirty="0">
                <a:hlinkClick r:id="rId5"/>
              </a:rPr>
              <a:t>elj57@cornell.edu</a:t>
            </a:r>
            <a:endParaRPr lang="en-US" sz="2800" dirty="0"/>
          </a:p>
          <a:p>
            <a:pPr marL="0" indent="0" eaLnBrk="1" hangingPunct="1">
              <a:lnSpc>
                <a:spcPct val="90000"/>
              </a:lnSpc>
              <a:buNone/>
            </a:pPr>
            <a:r>
              <a:rPr lang="en-US" sz="2800" dirty="0">
                <a:effectLst/>
              </a:rPr>
              <a:t>Savanna: </a:t>
            </a:r>
            <a:r>
              <a:rPr lang="en-US" sz="2800" dirty="0">
                <a:effectLst/>
                <a:hlinkClick r:id="rId6"/>
              </a:rPr>
              <a:t>swb93@cornell.edu</a:t>
            </a:r>
            <a:r>
              <a:rPr lang="en-US" sz="2800" dirty="0">
                <a:effectLst/>
              </a:rPr>
              <a:t> </a:t>
            </a:r>
          </a:p>
          <a:p>
            <a:pPr marL="0" indent="0" eaLnBrk="1" hangingPunct="1">
              <a:lnSpc>
                <a:spcPct val="90000"/>
              </a:lnSpc>
              <a:buNone/>
            </a:pPr>
            <a:endParaRPr lang="en-US" sz="2400" dirty="0"/>
          </a:p>
          <a:p>
            <a:pPr marL="0" indent="0" eaLnBrk="1" hangingPunct="1">
              <a:lnSpc>
                <a:spcPct val="90000"/>
              </a:lnSpc>
              <a:buNone/>
            </a:pPr>
            <a:endParaRPr lang="en-US" sz="2800" dirty="0">
              <a:effectLst/>
            </a:endParaRPr>
          </a:p>
        </p:txBody>
      </p:sp>
    </p:spTree>
    <p:extLst>
      <p:ext uri="{BB962C8B-B14F-4D97-AF65-F5344CB8AC3E}">
        <p14:creationId xmlns:p14="http://schemas.microsoft.com/office/powerpoint/2010/main" val="11186509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44CB-FE76-F9C9-B124-90DCEF87E832}"/>
              </a:ext>
            </a:extLst>
          </p:cNvPr>
          <p:cNvSpPr>
            <a:spLocks noGrp="1"/>
          </p:cNvSpPr>
          <p:nvPr>
            <p:ph type="title"/>
          </p:nvPr>
        </p:nvSpPr>
        <p:spPr/>
        <p:txBody>
          <a:bodyPr>
            <a:normAutofit/>
          </a:bodyPr>
          <a:lstStyle/>
          <a:p>
            <a:r>
              <a:rPr lang="en-US" sz="4400" dirty="0">
                <a:solidFill>
                  <a:schemeClr val="accent2">
                    <a:lumMod val="75000"/>
                  </a:schemeClr>
                </a:solidFill>
                <a:latin typeface="+mn-lt"/>
              </a:rPr>
              <a:t>About 4-H</a:t>
            </a:r>
          </a:p>
        </p:txBody>
      </p:sp>
      <p:sp>
        <p:nvSpPr>
          <p:cNvPr id="3" name="Content Placeholder 2">
            <a:extLst>
              <a:ext uri="{FF2B5EF4-FFF2-40B4-BE49-F238E27FC236}">
                <a16:creationId xmlns:a16="http://schemas.microsoft.com/office/drawing/2014/main" id="{DCA40B50-DFD6-B4A5-08B7-69CF4AAC0531}"/>
              </a:ext>
            </a:extLst>
          </p:cNvPr>
          <p:cNvSpPr>
            <a:spLocks noGrp="1"/>
          </p:cNvSpPr>
          <p:nvPr>
            <p:ph idx="1"/>
          </p:nvPr>
        </p:nvSpPr>
        <p:spPr>
          <a:xfrm>
            <a:off x="685801" y="1845734"/>
            <a:ext cx="7680960" cy="4023360"/>
          </a:xfrm>
        </p:spPr>
        <p:txBody>
          <a:bodyPr>
            <a:normAutofit fontScale="92500" lnSpcReduction="20000"/>
          </a:bodyPr>
          <a:lstStyle/>
          <a:p>
            <a:pPr algn="ctr"/>
            <a:r>
              <a:rPr lang="en-US" sz="2800" i="0" dirty="0">
                <a:solidFill>
                  <a:srgbClr val="000000"/>
                </a:solidFill>
                <a:effectLst/>
              </a:rPr>
              <a:t>4‑H is America’s largest youth development organization, empowering nearly six million young people with the skills to lead for a lifetime.</a:t>
            </a:r>
          </a:p>
          <a:p>
            <a:pPr algn="ctr"/>
            <a:endParaRPr lang="en-US" sz="2800" dirty="0">
              <a:solidFill>
                <a:srgbClr val="000000"/>
              </a:solidFill>
            </a:endParaRPr>
          </a:p>
          <a:p>
            <a:pPr algn="ctr"/>
            <a:r>
              <a:rPr lang="en-US" sz="2800" dirty="0">
                <a:solidFill>
                  <a:srgbClr val="000000"/>
                </a:solidFill>
              </a:rPr>
              <a:t>Learn more about 4-H  </a:t>
            </a:r>
            <a:r>
              <a:rPr lang="en-US" sz="2800" dirty="0">
                <a:solidFill>
                  <a:srgbClr val="000000"/>
                </a:solidFill>
                <a:hlinkClick r:id="rId2"/>
              </a:rPr>
              <a:t>HERE</a:t>
            </a:r>
            <a:r>
              <a:rPr lang="en-US" sz="2800" dirty="0">
                <a:solidFill>
                  <a:srgbClr val="000000"/>
                </a:solidFill>
              </a:rPr>
              <a:t> </a:t>
            </a:r>
            <a:r>
              <a:rPr lang="en-US" sz="2800" dirty="0">
                <a:solidFill>
                  <a:srgbClr val="000000"/>
                </a:solidFill>
                <a:hlinkClick r:id="rId2"/>
              </a:rPr>
              <a:t>https://4-h.org/about/</a:t>
            </a:r>
            <a:endParaRPr lang="en-US" sz="2800" dirty="0">
              <a:solidFill>
                <a:srgbClr val="000000"/>
              </a:solidFill>
            </a:endParaRPr>
          </a:p>
          <a:p>
            <a:pPr algn="ctr"/>
            <a:endParaRPr lang="en-US" sz="2800" i="1" dirty="0">
              <a:solidFill>
                <a:srgbClr val="C00000"/>
              </a:solidFill>
            </a:endParaRPr>
          </a:p>
          <a:p>
            <a:pPr algn="ctr"/>
            <a:r>
              <a:rPr lang="en-US" sz="3500" i="1" dirty="0">
                <a:solidFill>
                  <a:srgbClr val="C00000"/>
                </a:solidFill>
                <a:effectLst/>
                <a:latin typeface="4H Gilroy"/>
              </a:rPr>
              <a:t>“In 4‑H, we believe in the power of young people. We see that every child has valuable strengths and real influence to improve the world around us”.</a:t>
            </a:r>
            <a:r>
              <a:rPr lang="en-US" sz="3500" i="1" dirty="0">
                <a:solidFill>
                  <a:srgbClr val="C00000"/>
                </a:solidFill>
              </a:rPr>
              <a:t> </a:t>
            </a:r>
          </a:p>
        </p:txBody>
      </p:sp>
    </p:spTree>
    <p:extLst>
      <p:ext uri="{BB962C8B-B14F-4D97-AF65-F5344CB8AC3E}">
        <p14:creationId xmlns:p14="http://schemas.microsoft.com/office/powerpoint/2010/main" val="1374928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228600"/>
            <a:ext cx="7772400" cy="1320800"/>
          </a:xfrm>
        </p:spPr>
        <p:txBody>
          <a:bodyPr>
            <a:normAutofit/>
          </a:bodyPr>
          <a:lstStyle/>
          <a:p>
            <a:pPr eaLnBrk="1" hangingPunct="1">
              <a:defRPr/>
            </a:pPr>
            <a:r>
              <a:rPr lang="en-US" dirty="0">
                <a:solidFill>
                  <a:schemeClr val="accent2">
                    <a:lumMod val="75000"/>
                  </a:schemeClr>
                </a:solidFill>
                <a:latin typeface="+mn-lt"/>
              </a:rPr>
              <a:t>Volunteers are </a:t>
            </a:r>
            <a:r>
              <a:rPr lang="en-US" u="sng" dirty="0">
                <a:solidFill>
                  <a:schemeClr val="accent2">
                    <a:lumMod val="75000"/>
                  </a:schemeClr>
                </a:solidFill>
                <a:latin typeface="+mn-lt"/>
              </a:rPr>
              <a:t>Essential </a:t>
            </a:r>
            <a:r>
              <a:rPr lang="en-US" dirty="0">
                <a:solidFill>
                  <a:schemeClr val="accent2">
                    <a:lumMod val="75000"/>
                  </a:schemeClr>
                </a:solidFill>
                <a:latin typeface="+mn-lt"/>
              </a:rPr>
              <a:t>to 4-H</a:t>
            </a:r>
          </a:p>
        </p:txBody>
      </p:sp>
      <p:sp>
        <p:nvSpPr>
          <p:cNvPr id="45059" name="Rectangle 3"/>
          <p:cNvSpPr>
            <a:spLocks noGrp="1" noChangeArrowheads="1"/>
          </p:cNvSpPr>
          <p:nvPr>
            <p:ph idx="1"/>
          </p:nvPr>
        </p:nvSpPr>
        <p:spPr>
          <a:xfrm>
            <a:off x="914400" y="2133600"/>
            <a:ext cx="7467600" cy="3886200"/>
          </a:xfrm>
        </p:spPr>
        <p:txBody>
          <a:bodyPr/>
          <a:lstStyle/>
          <a:p>
            <a:pPr>
              <a:spcAft>
                <a:spcPts val="1200"/>
              </a:spcAft>
              <a:buFont typeface="Wingdings" panose="05000000000000000000" pitchFamily="2" charset="2"/>
              <a:buChar char="§"/>
              <a:defRPr/>
            </a:pPr>
            <a:r>
              <a:rPr lang="en-US" sz="2800" dirty="0"/>
              <a:t> Dutchess County 4-H programs could not serve over 2500 kids per year without you! </a:t>
            </a:r>
          </a:p>
          <a:p>
            <a:pPr>
              <a:spcAft>
                <a:spcPts val="1200"/>
              </a:spcAft>
              <a:buFont typeface="Wingdings" panose="05000000000000000000" pitchFamily="2" charset="2"/>
              <a:buChar char="§"/>
              <a:defRPr/>
            </a:pPr>
            <a:r>
              <a:rPr lang="en-US" sz="2800" dirty="0"/>
              <a:t> Volunteers like you bring a diversity of skills, experiences, and knowledge which provides unique opportunities for our young people.</a:t>
            </a:r>
          </a:p>
          <a:p>
            <a:pPr marL="0" indent="0" algn="ctr">
              <a:spcAft>
                <a:spcPts val="1200"/>
              </a:spcAft>
              <a:buNone/>
              <a:defRPr/>
            </a:pPr>
            <a:r>
              <a:rPr lang="en-US" sz="3200" b="1" i="1" dirty="0">
                <a:solidFill>
                  <a:schemeClr val="accent1">
                    <a:lumMod val="75000"/>
                  </a:schemeClr>
                </a:solidFill>
              </a:rPr>
              <a:t>Thank you for being a 4-H Volunteer!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fade">
                                      <p:cBhvr>
                                        <p:cTn id="12" dur="2000"/>
                                        <p:tgtEl>
                                          <p:spTgt spid="450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59">
                                            <p:txEl>
                                              <p:pRg st="1" end="1"/>
                                            </p:txEl>
                                          </p:spTgt>
                                        </p:tgtEl>
                                        <p:attrNameLst>
                                          <p:attrName>style.visibility</p:attrName>
                                        </p:attrNameLst>
                                      </p:cBhvr>
                                      <p:to>
                                        <p:strVal val="visible"/>
                                      </p:to>
                                    </p:set>
                                    <p:animEffect transition="in" filter="fade">
                                      <p:cBhvr>
                                        <p:cTn id="17" dur="2000"/>
                                        <p:tgtEl>
                                          <p:spTgt spid="450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059">
                                            <p:txEl>
                                              <p:pRg st="2" end="2"/>
                                            </p:txEl>
                                          </p:spTgt>
                                        </p:tgtEl>
                                        <p:attrNameLst>
                                          <p:attrName>style.visibility</p:attrName>
                                        </p:attrNameLst>
                                      </p:cBhvr>
                                      <p:to>
                                        <p:strVal val="visible"/>
                                      </p:to>
                                    </p:set>
                                    <p:animEffect transition="in" filter="fade">
                                      <p:cBhvr>
                                        <p:cTn id="22" dur="20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E6F50A-C0F8-E4AB-DD87-CDDDF827327C}"/>
              </a:ext>
            </a:extLst>
          </p:cNvPr>
          <p:cNvSpPr>
            <a:spLocks noGrp="1"/>
          </p:cNvSpPr>
          <p:nvPr>
            <p:ph type="title"/>
          </p:nvPr>
        </p:nvSpPr>
        <p:spPr>
          <a:xfrm>
            <a:off x="76200" y="2514600"/>
            <a:ext cx="3048000" cy="2286000"/>
          </a:xfrm>
        </p:spPr>
        <p:txBody>
          <a:bodyPr>
            <a:normAutofit fontScale="90000"/>
          </a:bodyPr>
          <a:lstStyle/>
          <a:p>
            <a:r>
              <a:rPr lang="en-US" sz="4000" dirty="0">
                <a:latin typeface="+mn-lt"/>
              </a:rPr>
              <a:t>4-H CLUB LEADERSHIP</a:t>
            </a:r>
            <a:br>
              <a:rPr lang="en-US" sz="4000" dirty="0">
                <a:latin typeface="+mn-lt"/>
              </a:rPr>
            </a:br>
            <a:br>
              <a:rPr lang="en-US" sz="4000" dirty="0">
                <a:latin typeface="+mn-lt"/>
              </a:rPr>
            </a:br>
            <a:r>
              <a:rPr lang="en-US" sz="4000" dirty="0">
                <a:latin typeface="+mn-lt"/>
              </a:rPr>
              <a:t>- </a:t>
            </a:r>
            <a:r>
              <a:rPr lang="en-US" dirty="0">
                <a:latin typeface="+mn-lt"/>
              </a:rPr>
              <a:t>leaders</a:t>
            </a:r>
            <a:br>
              <a:rPr lang="en-US" dirty="0">
                <a:latin typeface="+mn-lt"/>
              </a:rPr>
            </a:br>
            <a:r>
              <a:rPr lang="en-US" dirty="0">
                <a:latin typeface="+mn-lt"/>
              </a:rPr>
              <a:t>- co-leaders</a:t>
            </a:r>
            <a:br>
              <a:rPr lang="en-US" dirty="0">
                <a:latin typeface="+mn-lt"/>
              </a:rPr>
            </a:br>
            <a:r>
              <a:rPr lang="en-US" dirty="0">
                <a:latin typeface="+mn-lt"/>
              </a:rPr>
              <a:t>- project leaders</a:t>
            </a:r>
            <a:br>
              <a:rPr lang="en-US" dirty="0">
                <a:latin typeface="+mn-lt"/>
              </a:rPr>
            </a:br>
            <a:r>
              <a:rPr lang="en-US" dirty="0">
                <a:latin typeface="+mn-lt"/>
              </a:rPr>
              <a:t>- instructors</a:t>
            </a:r>
            <a:br>
              <a:rPr lang="en-US" dirty="0">
                <a:latin typeface="+mn-lt"/>
              </a:rPr>
            </a:br>
            <a:endParaRPr lang="en-US" dirty="0">
              <a:latin typeface="+mn-lt"/>
            </a:endParaRPr>
          </a:p>
        </p:txBody>
      </p:sp>
      <p:sp>
        <p:nvSpPr>
          <p:cNvPr id="5" name="Content Placeholder 4">
            <a:extLst>
              <a:ext uri="{FF2B5EF4-FFF2-40B4-BE49-F238E27FC236}">
                <a16:creationId xmlns:a16="http://schemas.microsoft.com/office/drawing/2014/main" id="{2C55B3FF-A0BE-FD09-16F6-4CF305D16EA7}"/>
              </a:ext>
            </a:extLst>
          </p:cNvPr>
          <p:cNvSpPr>
            <a:spLocks noGrp="1"/>
          </p:cNvSpPr>
          <p:nvPr>
            <p:ph idx="1"/>
          </p:nvPr>
        </p:nvSpPr>
        <p:spPr>
          <a:xfrm>
            <a:off x="3429000" y="1143000"/>
            <a:ext cx="5009393" cy="4419600"/>
          </a:xfrm>
        </p:spPr>
        <p:txBody>
          <a:bodyPr>
            <a:normAutofit/>
          </a:bodyPr>
          <a:lstStyle/>
          <a:p>
            <a:r>
              <a:rPr lang="en-US" sz="3200" dirty="0"/>
              <a:t>The greatest commitment we ask of volunteers is to lead a club or regularly mentor with youth through the year. </a:t>
            </a:r>
          </a:p>
          <a:p>
            <a:r>
              <a:rPr lang="en-US" sz="3200" dirty="0"/>
              <a:t>It is one of the most rewarding and impactful ways to serve our youth.</a:t>
            </a:r>
          </a:p>
        </p:txBody>
      </p:sp>
    </p:spTree>
    <p:extLst>
      <p:ext uri="{BB962C8B-B14F-4D97-AF65-F5344CB8AC3E}">
        <p14:creationId xmlns:p14="http://schemas.microsoft.com/office/powerpoint/2010/main" val="776488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A505C5-6EE1-A64E-BE3C-237FB87D1E3E}"/>
              </a:ext>
            </a:extLst>
          </p:cNvPr>
          <p:cNvSpPr>
            <a:spLocks noGrp="1"/>
          </p:cNvSpPr>
          <p:nvPr>
            <p:ph type="title"/>
          </p:nvPr>
        </p:nvSpPr>
        <p:spPr/>
        <p:txBody>
          <a:bodyPr/>
          <a:lstStyle/>
          <a:p>
            <a:r>
              <a:rPr lang="en-US">
                <a:solidFill>
                  <a:schemeClr val="accent1">
                    <a:lumMod val="50000"/>
                  </a:schemeClr>
                </a:solidFill>
                <a:latin typeface="+mn-lt"/>
              </a:rPr>
              <a:t>4-H Club Helpful Guidelines</a:t>
            </a:r>
            <a:endParaRPr lang="en-US" dirty="0">
              <a:solidFill>
                <a:schemeClr val="accent1">
                  <a:lumMod val="50000"/>
                </a:schemeClr>
              </a:solidFill>
              <a:latin typeface="+mn-lt"/>
            </a:endParaRPr>
          </a:p>
        </p:txBody>
      </p:sp>
      <p:sp>
        <p:nvSpPr>
          <p:cNvPr id="6" name="Content Placeholder 5">
            <a:extLst>
              <a:ext uri="{FF2B5EF4-FFF2-40B4-BE49-F238E27FC236}">
                <a16:creationId xmlns:a16="http://schemas.microsoft.com/office/drawing/2014/main" id="{25940EC1-E13A-28EA-F09B-A913C237DA4E}"/>
              </a:ext>
            </a:extLst>
          </p:cNvPr>
          <p:cNvSpPr>
            <a:spLocks noGrp="1"/>
          </p:cNvSpPr>
          <p:nvPr>
            <p:ph idx="1"/>
          </p:nvPr>
        </p:nvSpPr>
        <p:spPr>
          <a:xfrm>
            <a:off x="822959" y="2057400"/>
            <a:ext cx="7543801" cy="3962400"/>
          </a:xfrm>
        </p:spPr>
        <p:txBody>
          <a:bodyPr>
            <a:normAutofit/>
          </a:bodyPr>
          <a:lstStyle/>
          <a:p>
            <a:pPr algn="ctr"/>
            <a:r>
              <a:rPr lang="en-US" sz="3200" dirty="0"/>
              <a:t>The following slides contain information that is essential to Club and Project Leaders in running clubs and ensuring the youth have all they need to succeed in our 4-H Program</a:t>
            </a:r>
          </a:p>
          <a:p>
            <a:pPr algn="ctr"/>
            <a:endParaRPr lang="en-US" sz="3200" dirty="0"/>
          </a:p>
          <a:p>
            <a:pPr algn="ctr"/>
            <a:r>
              <a:rPr lang="en-US" sz="2400" dirty="0"/>
              <a:t>The 4-H Website is a very useful source of information</a:t>
            </a:r>
          </a:p>
          <a:p>
            <a:pPr algn="ctr"/>
            <a:r>
              <a:rPr lang="en-US" sz="2800" dirty="0">
                <a:hlinkClick r:id="rId2"/>
              </a:rPr>
              <a:t>https://dutchesscounty4h.weebly.com/</a:t>
            </a:r>
            <a:r>
              <a:rPr lang="en-US" sz="2800" dirty="0"/>
              <a:t> </a:t>
            </a:r>
          </a:p>
          <a:p>
            <a:pPr algn="ctr"/>
            <a:endParaRPr lang="en-US" sz="3600" dirty="0"/>
          </a:p>
        </p:txBody>
      </p:sp>
    </p:spTree>
    <p:extLst>
      <p:ext uri="{BB962C8B-B14F-4D97-AF65-F5344CB8AC3E}">
        <p14:creationId xmlns:p14="http://schemas.microsoft.com/office/powerpoint/2010/main" val="844276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B2A505C5-6EE1-A64E-BE3C-237FB87D1E3E}"/>
              </a:ext>
            </a:extLst>
          </p:cNvPr>
          <p:cNvSpPr>
            <a:spLocks noGrp="1"/>
          </p:cNvSpPr>
          <p:nvPr>
            <p:ph type="title"/>
          </p:nvPr>
        </p:nvSpPr>
        <p:spPr>
          <a:xfrm>
            <a:off x="800100" y="5252936"/>
            <a:ext cx="7543800" cy="1028715"/>
          </a:xfrm>
        </p:spPr>
        <p:txBody>
          <a:bodyPr anchor="ctr">
            <a:normAutofit/>
          </a:bodyPr>
          <a:lstStyle/>
          <a:p>
            <a:pPr algn="ctr"/>
            <a:r>
              <a:rPr lang="en-US">
                <a:solidFill>
                  <a:srgbClr val="FFFFFF"/>
                </a:solidFill>
                <a:latin typeface="+mn-lt"/>
              </a:rPr>
              <a:t>Communication Matters</a:t>
            </a:r>
          </a:p>
        </p:txBody>
      </p:sp>
      <p:sp>
        <p:nvSpPr>
          <p:cNvPr id="6" name="Content Placeholder 5">
            <a:extLst>
              <a:ext uri="{FF2B5EF4-FFF2-40B4-BE49-F238E27FC236}">
                <a16:creationId xmlns:a16="http://schemas.microsoft.com/office/drawing/2014/main" id="{25940EC1-E13A-28EA-F09B-A913C237DA4E}"/>
              </a:ext>
            </a:extLst>
          </p:cNvPr>
          <p:cNvSpPr>
            <a:spLocks noGrp="1"/>
          </p:cNvSpPr>
          <p:nvPr>
            <p:ph idx="1"/>
          </p:nvPr>
        </p:nvSpPr>
        <p:spPr>
          <a:xfrm>
            <a:off x="822960" y="1086678"/>
            <a:ext cx="7520940" cy="3471467"/>
          </a:xfrm>
        </p:spPr>
        <p:txBody>
          <a:bodyPr>
            <a:normAutofit fontScale="92500"/>
          </a:bodyPr>
          <a:lstStyle/>
          <a:p>
            <a:pPr algn="ctr"/>
            <a:r>
              <a:rPr lang="en-US" sz="3600" dirty="0">
                <a:solidFill>
                  <a:schemeClr val="tx1">
                    <a:lumMod val="95000"/>
                    <a:lumOff val="5000"/>
                  </a:schemeClr>
                </a:solidFill>
              </a:rPr>
              <a:t>The 4-H staff use email as the main form of communication</a:t>
            </a:r>
          </a:p>
          <a:p>
            <a:pPr algn="ctr"/>
            <a:r>
              <a:rPr lang="en-US" sz="3600" dirty="0">
                <a:solidFill>
                  <a:schemeClr val="tx1">
                    <a:lumMod val="95000"/>
                    <a:lumOff val="5000"/>
                  </a:schemeClr>
                </a:solidFill>
              </a:rPr>
              <a:t>Leaders will need to find the best way(s) to communicate with families</a:t>
            </a:r>
          </a:p>
          <a:p>
            <a:pPr algn="ctr"/>
            <a:r>
              <a:rPr lang="en-US" sz="3600" dirty="0">
                <a:solidFill>
                  <a:schemeClr val="tx1">
                    <a:lumMod val="95000"/>
                    <a:lumOff val="5000"/>
                  </a:schemeClr>
                </a:solidFill>
              </a:rPr>
              <a:t>Leaders should include a parent/guardian on communications with members</a:t>
            </a:r>
          </a:p>
          <a:p>
            <a:endParaRPr lang="en-US" dirty="0"/>
          </a:p>
          <a:p>
            <a:endParaRPr lang="en-US" dirty="0"/>
          </a:p>
          <a:p>
            <a:endParaRPr lang="en-US" dirty="0"/>
          </a:p>
        </p:txBody>
      </p:sp>
      <p:sp>
        <p:nvSpPr>
          <p:cNvPr id="15" name="Rectangle 14">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04770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A505C5-6EE1-A64E-BE3C-237FB87D1E3E}"/>
              </a:ext>
            </a:extLst>
          </p:cNvPr>
          <p:cNvSpPr>
            <a:spLocks noGrp="1"/>
          </p:cNvSpPr>
          <p:nvPr>
            <p:ph type="title"/>
          </p:nvPr>
        </p:nvSpPr>
        <p:spPr/>
        <p:txBody>
          <a:bodyPr/>
          <a:lstStyle/>
          <a:p>
            <a:r>
              <a:rPr lang="en-US" dirty="0">
                <a:solidFill>
                  <a:schemeClr val="accent1">
                    <a:lumMod val="50000"/>
                  </a:schemeClr>
                </a:solidFill>
                <a:latin typeface="+mn-lt"/>
              </a:rPr>
              <a:t>The 4-H Website Informs You</a:t>
            </a:r>
          </a:p>
        </p:txBody>
      </p:sp>
      <p:sp>
        <p:nvSpPr>
          <p:cNvPr id="6" name="Content Placeholder 5">
            <a:extLst>
              <a:ext uri="{FF2B5EF4-FFF2-40B4-BE49-F238E27FC236}">
                <a16:creationId xmlns:a16="http://schemas.microsoft.com/office/drawing/2014/main" id="{25940EC1-E13A-28EA-F09B-A913C237DA4E}"/>
              </a:ext>
            </a:extLst>
          </p:cNvPr>
          <p:cNvSpPr>
            <a:spLocks noGrp="1"/>
          </p:cNvSpPr>
          <p:nvPr>
            <p:ph idx="1"/>
          </p:nvPr>
        </p:nvSpPr>
        <p:spPr>
          <a:xfrm>
            <a:off x="822959" y="4648200"/>
            <a:ext cx="7543801" cy="1600200"/>
          </a:xfrm>
        </p:spPr>
        <p:txBody>
          <a:bodyPr>
            <a:normAutofit/>
          </a:bodyPr>
          <a:lstStyle/>
          <a:p>
            <a:pPr algn="ctr"/>
            <a:r>
              <a:rPr lang="en-US" sz="2800" dirty="0">
                <a:hlinkClick r:id="rId2"/>
              </a:rPr>
              <a:t>https://dutchesscounty4h.weebly.com/</a:t>
            </a:r>
            <a:endParaRPr lang="en-US" sz="2800" dirty="0"/>
          </a:p>
          <a:p>
            <a:pPr algn="ctr"/>
            <a:r>
              <a:rPr lang="en-US" sz="2800" i="1" dirty="0">
                <a:solidFill>
                  <a:srgbClr val="C00000"/>
                </a:solidFill>
              </a:rPr>
              <a:t>Always look for information here before calling the office – we try to keep it up to date!</a:t>
            </a:r>
          </a:p>
        </p:txBody>
      </p:sp>
      <p:pic>
        <p:nvPicPr>
          <p:cNvPr id="3" name="Picture 2">
            <a:extLst>
              <a:ext uri="{FF2B5EF4-FFF2-40B4-BE49-F238E27FC236}">
                <a16:creationId xmlns:a16="http://schemas.microsoft.com/office/drawing/2014/main" id="{EB6DA7AD-FA72-ED6C-2763-1483B72FF8A9}"/>
              </a:ext>
            </a:extLst>
          </p:cNvPr>
          <p:cNvPicPr>
            <a:picLocks noChangeAspect="1"/>
          </p:cNvPicPr>
          <p:nvPr/>
        </p:nvPicPr>
        <p:blipFill rotWithShape="1">
          <a:blip r:embed="rId3"/>
          <a:srcRect l="1667" r="22500" b="12358"/>
          <a:stretch/>
        </p:blipFill>
        <p:spPr>
          <a:xfrm>
            <a:off x="2209800" y="1793896"/>
            <a:ext cx="4991100" cy="2681697"/>
          </a:xfrm>
          <a:prstGeom prst="rect">
            <a:avLst/>
          </a:prstGeom>
        </p:spPr>
      </p:pic>
    </p:spTree>
    <p:extLst>
      <p:ext uri="{BB962C8B-B14F-4D97-AF65-F5344CB8AC3E}">
        <p14:creationId xmlns:p14="http://schemas.microsoft.com/office/powerpoint/2010/main" val="3380679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A505C5-6EE1-A64E-BE3C-237FB87D1E3E}"/>
              </a:ext>
            </a:extLst>
          </p:cNvPr>
          <p:cNvSpPr>
            <a:spLocks noGrp="1"/>
          </p:cNvSpPr>
          <p:nvPr>
            <p:ph type="title"/>
          </p:nvPr>
        </p:nvSpPr>
        <p:spPr/>
        <p:txBody>
          <a:bodyPr/>
          <a:lstStyle/>
          <a:p>
            <a:r>
              <a:rPr lang="en-US" dirty="0">
                <a:solidFill>
                  <a:schemeClr val="accent1">
                    <a:lumMod val="50000"/>
                  </a:schemeClr>
                </a:solidFill>
                <a:latin typeface="+mn-lt"/>
              </a:rPr>
              <a:t>4-H Communicates with You</a:t>
            </a:r>
          </a:p>
        </p:txBody>
      </p:sp>
      <p:sp>
        <p:nvSpPr>
          <p:cNvPr id="6" name="Content Placeholder 5">
            <a:extLst>
              <a:ext uri="{FF2B5EF4-FFF2-40B4-BE49-F238E27FC236}">
                <a16:creationId xmlns:a16="http://schemas.microsoft.com/office/drawing/2014/main" id="{25940EC1-E13A-28EA-F09B-A913C237DA4E}"/>
              </a:ext>
            </a:extLst>
          </p:cNvPr>
          <p:cNvSpPr>
            <a:spLocks noGrp="1"/>
          </p:cNvSpPr>
          <p:nvPr>
            <p:ph idx="1"/>
          </p:nvPr>
        </p:nvSpPr>
        <p:spPr>
          <a:xfrm>
            <a:off x="662939" y="1905000"/>
            <a:ext cx="7863841" cy="4419600"/>
          </a:xfrm>
        </p:spPr>
        <p:txBody>
          <a:bodyPr>
            <a:normAutofit/>
          </a:bodyPr>
          <a:lstStyle/>
          <a:p>
            <a:r>
              <a:rPr lang="en-US" sz="2600" b="1" dirty="0">
                <a:solidFill>
                  <a:srgbClr val="C00000"/>
                </a:solidFill>
              </a:rPr>
              <a:t>Please read </a:t>
            </a:r>
            <a:r>
              <a:rPr lang="en-US" sz="2600" dirty="0"/>
              <a:t>the weekly emails from the 4-H office for:</a:t>
            </a:r>
          </a:p>
          <a:p>
            <a:pPr>
              <a:buFont typeface="Wingdings" panose="05000000000000000000" pitchFamily="2" charset="2"/>
              <a:buChar char="§"/>
            </a:pPr>
            <a:r>
              <a:rPr lang="en-US" sz="2800" dirty="0"/>
              <a:t>   Dates for upcoming 4-H events and activities</a:t>
            </a:r>
          </a:p>
          <a:p>
            <a:pPr>
              <a:buFont typeface="Wingdings" panose="05000000000000000000" pitchFamily="2" charset="2"/>
              <a:buChar char="§"/>
            </a:pPr>
            <a:r>
              <a:rPr lang="en-US" sz="2800" dirty="0"/>
              <a:t>   Deadlines for such as enrolment and presentations</a:t>
            </a:r>
          </a:p>
          <a:p>
            <a:pPr>
              <a:buFont typeface="Wingdings" panose="05000000000000000000" pitchFamily="2" charset="2"/>
              <a:buChar char="§"/>
            </a:pPr>
            <a:r>
              <a:rPr lang="en-US" sz="2800" dirty="0"/>
              <a:t>   Opportunities through 4-H at District and State</a:t>
            </a:r>
          </a:p>
          <a:p>
            <a:pPr>
              <a:buFont typeface="Wingdings" panose="05000000000000000000" pitchFamily="2" charset="2"/>
              <a:buChar char="§"/>
            </a:pPr>
            <a:r>
              <a:rPr lang="en-US" sz="2800" dirty="0"/>
              <a:t>   Opportunities beyond 4-H in the community</a:t>
            </a:r>
          </a:p>
          <a:p>
            <a:pPr marL="0" indent="0" algn="ctr">
              <a:buNone/>
            </a:pPr>
            <a:r>
              <a:rPr lang="en-US" sz="2600" i="1" dirty="0">
                <a:solidFill>
                  <a:srgbClr val="C00000"/>
                </a:solidFill>
              </a:rPr>
              <a:t>You MUST be fully enrolled to be in our database and receive these emails</a:t>
            </a:r>
          </a:p>
          <a:p>
            <a:r>
              <a:rPr lang="en-US" sz="2800" dirty="0"/>
              <a:t> Email: </a:t>
            </a:r>
            <a:r>
              <a:rPr lang="en-US" sz="2800" dirty="0">
                <a:hlinkClick r:id="rId2"/>
              </a:rPr>
              <a:t>swb93@cornell.edu</a:t>
            </a:r>
            <a:r>
              <a:rPr lang="en-US" sz="2800" dirty="0"/>
              <a:t> if you need help enrolling</a:t>
            </a:r>
          </a:p>
        </p:txBody>
      </p:sp>
    </p:spTree>
    <p:extLst>
      <p:ext uri="{BB962C8B-B14F-4D97-AF65-F5344CB8AC3E}">
        <p14:creationId xmlns:p14="http://schemas.microsoft.com/office/powerpoint/2010/main" val="1861178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A505C5-6EE1-A64E-BE3C-237FB87D1E3E}"/>
              </a:ext>
            </a:extLst>
          </p:cNvPr>
          <p:cNvSpPr>
            <a:spLocks noGrp="1"/>
          </p:cNvSpPr>
          <p:nvPr>
            <p:ph type="title"/>
          </p:nvPr>
        </p:nvSpPr>
        <p:spPr/>
        <p:txBody>
          <a:bodyPr/>
          <a:lstStyle/>
          <a:p>
            <a:r>
              <a:rPr lang="en-US" dirty="0">
                <a:solidFill>
                  <a:schemeClr val="accent1">
                    <a:lumMod val="50000"/>
                  </a:schemeClr>
                </a:solidFill>
                <a:latin typeface="+mn-lt"/>
              </a:rPr>
              <a:t>You Communicate with 4-H</a:t>
            </a:r>
          </a:p>
        </p:txBody>
      </p:sp>
      <p:sp>
        <p:nvSpPr>
          <p:cNvPr id="6" name="Content Placeholder 5">
            <a:extLst>
              <a:ext uri="{FF2B5EF4-FFF2-40B4-BE49-F238E27FC236}">
                <a16:creationId xmlns:a16="http://schemas.microsoft.com/office/drawing/2014/main" id="{25940EC1-E13A-28EA-F09B-A913C237DA4E}"/>
              </a:ext>
            </a:extLst>
          </p:cNvPr>
          <p:cNvSpPr>
            <a:spLocks noGrp="1"/>
          </p:cNvSpPr>
          <p:nvPr>
            <p:ph idx="1"/>
          </p:nvPr>
        </p:nvSpPr>
        <p:spPr>
          <a:xfrm>
            <a:off x="582929" y="1905000"/>
            <a:ext cx="8023861" cy="4419600"/>
          </a:xfrm>
        </p:spPr>
        <p:txBody>
          <a:bodyPr>
            <a:normAutofit fontScale="92500" lnSpcReduction="10000"/>
          </a:bodyPr>
          <a:lstStyle/>
          <a:p>
            <a:pPr algn="ctr"/>
            <a:r>
              <a:rPr lang="en-US" sz="3200" b="1" dirty="0">
                <a:solidFill>
                  <a:schemeClr val="tx1"/>
                </a:solidFill>
              </a:rPr>
              <a:t>Help us to help you!</a:t>
            </a:r>
          </a:p>
          <a:p>
            <a:r>
              <a:rPr lang="en-US" sz="2800" dirty="0">
                <a:solidFill>
                  <a:schemeClr val="tx1"/>
                </a:solidFill>
              </a:rPr>
              <a:t>To do our jobs effectively, we need to know what is happening related to the programs and clubs. Please contact a 4-H staff member in a timely manner for such as:</a:t>
            </a:r>
          </a:p>
          <a:p>
            <a:pPr>
              <a:spcBef>
                <a:spcPts val="600"/>
              </a:spcBef>
              <a:spcAft>
                <a:spcPts val="0"/>
              </a:spcAft>
              <a:buFont typeface="Wingdings" panose="05000000000000000000" pitchFamily="2" charset="2"/>
              <a:buChar char="§"/>
            </a:pPr>
            <a:r>
              <a:rPr lang="en-US" sz="2800" dirty="0">
                <a:solidFill>
                  <a:schemeClr val="tx1"/>
                </a:solidFill>
              </a:rPr>
              <a:t>  Information you need</a:t>
            </a:r>
          </a:p>
          <a:p>
            <a:pPr>
              <a:spcBef>
                <a:spcPts val="600"/>
              </a:spcBef>
              <a:spcAft>
                <a:spcPts val="0"/>
              </a:spcAft>
              <a:buFont typeface="Wingdings" panose="05000000000000000000" pitchFamily="2" charset="2"/>
              <a:buChar char="§"/>
            </a:pPr>
            <a:r>
              <a:rPr lang="en-US" sz="2800" dirty="0">
                <a:solidFill>
                  <a:schemeClr val="tx1"/>
                </a:solidFill>
              </a:rPr>
              <a:t>  Changes in membership (kids come and go!)</a:t>
            </a:r>
          </a:p>
          <a:p>
            <a:pPr>
              <a:spcBef>
                <a:spcPts val="600"/>
              </a:spcBef>
              <a:spcAft>
                <a:spcPts val="0"/>
              </a:spcAft>
              <a:buFont typeface="Wingdings" panose="05000000000000000000" pitchFamily="2" charset="2"/>
              <a:buChar char="§"/>
            </a:pPr>
            <a:r>
              <a:rPr lang="en-US" sz="2800" dirty="0">
                <a:solidFill>
                  <a:schemeClr val="tx1"/>
                </a:solidFill>
              </a:rPr>
              <a:t>  Issues within the club</a:t>
            </a:r>
          </a:p>
          <a:p>
            <a:pPr>
              <a:spcBef>
                <a:spcPts val="600"/>
              </a:spcBef>
              <a:spcAft>
                <a:spcPts val="0"/>
              </a:spcAft>
              <a:buFont typeface="Wingdings" panose="05000000000000000000" pitchFamily="2" charset="2"/>
              <a:buChar char="§"/>
            </a:pPr>
            <a:r>
              <a:rPr lang="en-US" sz="2800" dirty="0">
                <a:solidFill>
                  <a:schemeClr val="tx1"/>
                </a:solidFill>
              </a:rPr>
              <a:t>  Activities you want to do (e.g., fundraisers, trips)</a:t>
            </a:r>
          </a:p>
          <a:p>
            <a:pPr marL="0" indent="0">
              <a:spcBef>
                <a:spcPts val="600"/>
              </a:spcBef>
              <a:spcAft>
                <a:spcPts val="0"/>
              </a:spcAft>
              <a:buNone/>
            </a:pPr>
            <a:endParaRPr lang="en-US" sz="1500" dirty="0">
              <a:solidFill>
                <a:schemeClr val="tx1"/>
              </a:solidFill>
            </a:endParaRPr>
          </a:p>
          <a:p>
            <a:pPr marL="0" indent="0" algn="ctr">
              <a:spcBef>
                <a:spcPts val="600"/>
              </a:spcBef>
              <a:spcAft>
                <a:spcPts val="0"/>
              </a:spcAft>
              <a:buNone/>
            </a:pPr>
            <a:r>
              <a:rPr lang="en-US" sz="2800" i="1" dirty="0">
                <a:solidFill>
                  <a:srgbClr val="C00000"/>
                </a:solidFill>
              </a:rPr>
              <a:t>And </a:t>
            </a:r>
            <a:r>
              <a:rPr lang="en-US" sz="2800" b="1" i="1" dirty="0">
                <a:solidFill>
                  <a:srgbClr val="C00000"/>
                </a:solidFill>
              </a:rPr>
              <a:t>please</a:t>
            </a:r>
            <a:r>
              <a:rPr lang="en-US" sz="2800" i="1" dirty="0">
                <a:solidFill>
                  <a:srgbClr val="C00000"/>
                </a:solidFill>
              </a:rPr>
              <a:t> send us photos and write-ups for publicity so we can give the kids the kudos they earn!</a:t>
            </a:r>
          </a:p>
        </p:txBody>
      </p:sp>
    </p:spTree>
    <p:extLst>
      <p:ext uri="{BB962C8B-B14F-4D97-AF65-F5344CB8AC3E}">
        <p14:creationId xmlns:p14="http://schemas.microsoft.com/office/powerpoint/2010/main" val="3823289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EA7B-6561-6AC8-6CC4-D92C3C0AF064}"/>
              </a:ext>
            </a:extLst>
          </p:cNvPr>
          <p:cNvSpPr>
            <a:spLocks noGrp="1"/>
          </p:cNvSpPr>
          <p:nvPr>
            <p:ph type="title"/>
          </p:nvPr>
        </p:nvSpPr>
        <p:spPr/>
        <p:txBody>
          <a:bodyPr>
            <a:normAutofit/>
          </a:bodyPr>
          <a:lstStyle/>
          <a:p>
            <a:r>
              <a:rPr lang="en-US" dirty="0">
                <a:solidFill>
                  <a:schemeClr val="accent2">
                    <a:lumMod val="75000"/>
                  </a:schemeClr>
                </a:solidFill>
                <a:latin typeface="+mn-lt"/>
              </a:rPr>
              <a:t>Know your Members</a:t>
            </a:r>
          </a:p>
        </p:txBody>
      </p:sp>
      <p:pic>
        <p:nvPicPr>
          <p:cNvPr id="5" name="Content Placeholder 4">
            <a:extLst>
              <a:ext uri="{FF2B5EF4-FFF2-40B4-BE49-F238E27FC236}">
                <a16:creationId xmlns:a16="http://schemas.microsoft.com/office/drawing/2014/main" id="{947931BA-61E8-EF5D-E213-F112D4E33644}"/>
              </a:ext>
            </a:extLst>
          </p:cNvPr>
          <p:cNvPicPr>
            <a:picLocks noChangeAspect="1"/>
          </p:cNvPicPr>
          <p:nvPr/>
        </p:nvPicPr>
        <p:blipFill>
          <a:blip r:embed="rId2"/>
          <a:stretch>
            <a:fillRect/>
          </a:stretch>
        </p:blipFill>
        <p:spPr>
          <a:xfrm>
            <a:off x="685800" y="2615260"/>
            <a:ext cx="4511041" cy="3721609"/>
          </a:xfrm>
          <a:prstGeom prst="rect">
            <a:avLst/>
          </a:prstGeom>
        </p:spPr>
      </p:pic>
      <p:sp>
        <p:nvSpPr>
          <p:cNvPr id="6" name="TextBox 5">
            <a:extLst>
              <a:ext uri="{FF2B5EF4-FFF2-40B4-BE49-F238E27FC236}">
                <a16:creationId xmlns:a16="http://schemas.microsoft.com/office/drawing/2014/main" id="{CA4CAC7D-1C9A-1EEE-A87F-948B5F31C0C1}"/>
              </a:ext>
            </a:extLst>
          </p:cNvPr>
          <p:cNvSpPr txBox="1"/>
          <p:nvPr/>
        </p:nvSpPr>
        <p:spPr>
          <a:xfrm>
            <a:off x="5334000" y="2585763"/>
            <a:ext cx="3009900" cy="2954655"/>
          </a:xfrm>
          <a:prstGeom prst="rect">
            <a:avLst/>
          </a:prstGeom>
          <a:noFill/>
        </p:spPr>
        <p:txBody>
          <a:bodyPr wrap="square" rtlCol="0">
            <a:spAutoFit/>
          </a:bodyPr>
          <a:lstStyle/>
          <a:p>
            <a:endParaRPr lang="en-US" dirty="0"/>
          </a:p>
          <a:p>
            <a:r>
              <a:rPr lang="en-US" sz="2400" dirty="0"/>
              <a:t>If members names do not appear, contact the 4-H office.</a:t>
            </a:r>
          </a:p>
          <a:p>
            <a:endParaRPr lang="en-US" sz="2400" dirty="0"/>
          </a:p>
          <a:p>
            <a:r>
              <a:rPr lang="en-US" sz="2400" dirty="0"/>
              <a:t>If names of youth not in your club appear, let us know.</a:t>
            </a:r>
          </a:p>
        </p:txBody>
      </p:sp>
      <p:sp>
        <p:nvSpPr>
          <p:cNvPr id="7" name="TextBox 6">
            <a:extLst>
              <a:ext uri="{FF2B5EF4-FFF2-40B4-BE49-F238E27FC236}">
                <a16:creationId xmlns:a16="http://schemas.microsoft.com/office/drawing/2014/main" id="{85A82329-896D-68B4-A846-85F9E053065B}"/>
              </a:ext>
            </a:extLst>
          </p:cNvPr>
          <p:cNvSpPr txBox="1"/>
          <p:nvPr/>
        </p:nvSpPr>
        <p:spPr>
          <a:xfrm>
            <a:off x="800100" y="1754766"/>
            <a:ext cx="7543800" cy="830997"/>
          </a:xfrm>
          <a:prstGeom prst="rect">
            <a:avLst/>
          </a:prstGeom>
          <a:noFill/>
        </p:spPr>
        <p:txBody>
          <a:bodyPr wrap="square" rtlCol="0">
            <a:spAutoFit/>
          </a:bodyPr>
          <a:lstStyle/>
          <a:p>
            <a:r>
              <a:rPr lang="en-US" sz="2400" dirty="0"/>
              <a:t>As Club Leaders, you can log into your membership account in Wild Apricot and see who is enrolled in your club.</a:t>
            </a:r>
          </a:p>
        </p:txBody>
      </p:sp>
    </p:spTree>
    <p:extLst>
      <p:ext uri="{BB962C8B-B14F-4D97-AF65-F5344CB8AC3E}">
        <p14:creationId xmlns:p14="http://schemas.microsoft.com/office/powerpoint/2010/main" val="2972062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A505C5-6EE1-A64E-BE3C-237FB87D1E3E}"/>
              </a:ext>
            </a:extLst>
          </p:cNvPr>
          <p:cNvSpPr>
            <a:spLocks noGrp="1"/>
          </p:cNvSpPr>
          <p:nvPr>
            <p:ph type="title"/>
          </p:nvPr>
        </p:nvSpPr>
        <p:spPr>
          <a:xfrm>
            <a:off x="822960" y="286604"/>
            <a:ext cx="7406640" cy="1450757"/>
          </a:xfrm>
        </p:spPr>
        <p:txBody>
          <a:bodyPr>
            <a:normAutofit/>
          </a:bodyPr>
          <a:lstStyle/>
          <a:p>
            <a:r>
              <a:rPr lang="en-US" dirty="0">
                <a:solidFill>
                  <a:schemeClr val="accent1">
                    <a:lumMod val="50000"/>
                  </a:schemeClr>
                </a:solidFill>
                <a:latin typeface="+mn-lt"/>
              </a:rPr>
              <a:t>Communicate with your Members</a:t>
            </a:r>
          </a:p>
        </p:txBody>
      </p:sp>
      <p:sp>
        <p:nvSpPr>
          <p:cNvPr id="6" name="Content Placeholder 5">
            <a:extLst>
              <a:ext uri="{FF2B5EF4-FFF2-40B4-BE49-F238E27FC236}">
                <a16:creationId xmlns:a16="http://schemas.microsoft.com/office/drawing/2014/main" id="{25940EC1-E13A-28EA-F09B-A913C237DA4E}"/>
              </a:ext>
            </a:extLst>
          </p:cNvPr>
          <p:cNvSpPr>
            <a:spLocks noGrp="1"/>
          </p:cNvSpPr>
          <p:nvPr>
            <p:ph idx="1"/>
          </p:nvPr>
        </p:nvSpPr>
        <p:spPr>
          <a:xfrm>
            <a:off x="582929" y="1828800"/>
            <a:ext cx="8023861" cy="4495800"/>
          </a:xfrm>
        </p:spPr>
        <p:txBody>
          <a:bodyPr>
            <a:normAutofit lnSpcReduction="10000"/>
          </a:bodyPr>
          <a:lstStyle/>
          <a:p>
            <a:pPr algn="ctr"/>
            <a:r>
              <a:rPr lang="en-US" sz="3200" b="1" dirty="0">
                <a:solidFill>
                  <a:schemeClr val="tx1"/>
                </a:solidFill>
              </a:rPr>
              <a:t>You are the Glue!</a:t>
            </a:r>
          </a:p>
          <a:p>
            <a:pPr algn="ctr"/>
            <a:r>
              <a:rPr lang="en-US" sz="2800" dirty="0">
                <a:solidFill>
                  <a:srgbClr val="C00000"/>
                </a:solidFill>
              </a:rPr>
              <a:t>Without notifications and reminders from you to your members your club cannot function effectively.</a:t>
            </a:r>
          </a:p>
          <a:p>
            <a:pPr>
              <a:spcBef>
                <a:spcPts val="800"/>
              </a:spcBef>
              <a:spcAft>
                <a:spcPts val="0"/>
              </a:spcAft>
              <a:buFont typeface="Wingdings" panose="05000000000000000000" pitchFamily="2" charset="2"/>
              <a:buChar char="§"/>
            </a:pPr>
            <a:r>
              <a:rPr lang="en-US" sz="2800" dirty="0">
                <a:solidFill>
                  <a:schemeClr val="tx1"/>
                </a:solidFill>
              </a:rPr>
              <a:t>  </a:t>
            </a:r>
            <a:r>
              <a:rPr lang="en-US" sz="2600" dirty="0">
                <a:solidFill>
                  <a:schemeClr val="tx1"/>
                </a:solidFill>
              </a:rPr>
              <a:t>Establish and publish meeting dates, times and venues at the start of the year</a:t>
            </a:r>
          </a:p>
          <a:p>
            <a:pPr>
              <a:spcBef>
                <a:spcPts val="800"/>
              </a:spcBef>
              <a:spcAft>
                <a:spcPts val="0"/>
              </a:spcAft>
              <a:buFont typeface="Wingdings" panose="05000000000000000000" pitchFamily="2" charset="2"/>
              <a:buChar char="§"/>
            </a:pPr>
            <a:r>
              <a:rPr lang="en-US" sz="2600" dirty="0">
                <a:solidFill>
                  <a:schemeClr val="tx1"/>
                </a:solidFill>
              </a:rPr>
              <a:t>  Send reminders and update families on changes in a timely fashion</a:t>
            </a:r>
          </a:p>
          <a:p>
            <a:pPr>
              <a:spcBef>
                <a:spcPts val="800"/>
              </a:spcBef>
              <a:spcAft>
                <a:spcPts val="0"/>
              </a:spcAft>
              <a:buFont typeface="Wingdings" panose="05000000000000000000" pitchFamily="2" charset="2"/>
              <a:buChar char="§"/>
            </a:pPr>
            <a:r>
              <a:rPr lang="en-US" sz="2600" dirty="0">
                <a:solidFill>
                  <a:schemeClr val="tx1"/>
                </a:solidFill>
              </a:rPr>
              <a:t>  Ensure all families know about 4-H dates, deadlines and opportunities</a:t>
            </a:r>
          </a:p>
          <a:p>
            <a:pPr>
              <a:spcBef>
                <a:spcPts val="800"/>
              </a:spcBef>
              <a:spcAft>
                <a:spcPts val="0"/>
              </a:spcAft>
              <a:buFont typeface="Wingdings" panose="05000000000000000000" pitchFamily="2" charset="2"/>
              <a:buChar char="§"/>
            </a:pPr>
            <a:r>
              <a:rPr lang="en-US" sz="2600" dirty="0">
                <a:solidFill>
                  <a:schemeClr val="tx1"/>
                </a:solidFill>
              </a:rPr>
              <a:t>  Steer them to the 4-H website and encourage them to read weekly emails and help themselves!</a:t>
            </a:r>
          </a:p>
          <a:p>
            <a:pPr marL="0" indent="0">
              <a:spcBef>
                <a:spcPts val="600"/>
              </a:spcBef>
              <a:spcAft>
                <a:spcPts val="0"/>
              </a:spcAft>
              <a:buNone/>
            </a:pPr>
            <a:endParaRPr lang="en-US" sz="1500" dirty="0">
              <a:solidFill>
                <a:schemeClr val="tx1"/>
              </a:solidFill>
            </a:endParaRPr>
          </a:p>
        </p:txBody>
      </p:sp>
    </p:spTree>
    <p:extLst>
      <p:ext uri="{BB962C8B-B14F-4D97-AF65-F5344CB8AC3E}">
        <p14:creationId xmlns:p14="http://schemas.microsoft.com/office/powerpoint/2010/main" val="1806930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B2A505C5-6EE1-A64E-BE3C-237FB87D1E3E}"/>
              </a:ext>
            </a:extLst>
          </p:cNvPr>
          <p:cNvSpPr>
            <a:spLocks noGrp="1"/>
          </p:cNvSpPr>
          <p:nvPr>
            <p:ph type="title"/>
          </p:nvPr>
        </p:nvSpPr>
        <p:spPr>
          <a:xfrm>
            <a:off x="800100" y="5252936"/>
            <a:ext cx="7543800" cy="1028715"/>
          </a:xfrm>
        </p:spPr>
        <p:txBody>
          <a:bodyPr anchor="ctr">
            <a:normAutofit/>
          </a:bodyPr>
          <a:lstStyle/>
          <a:p>
            <a:pPr algn="ctr"/>
            <a:r>
              <a:rPr lang="en-US" dirty="0">
                <a:solidFill>
                  <a:srgbClr val="FFFFFF"/>
                </a:solidFill>
                <a:latin typeface="+mn-lt"/>
              </a:rPr>
              <a:t>Club Operating Guidelines</a:t>
            </a:r>
          </a:p>
        </p:txBody>
      </p:sp>
      <p:sp>
        <p:nvSpPr>
          <p:cNvPr id="2" name="Content Placeholder 5">
            <a:extLst>
              <a:ext uri="{FF2B5EF4-FFF2-40B4-BE49-F238E27FC236}">
                <a16:creationId xmlns:a16="http://schemas.microsoft.com/office/drawing/2014/main" id="{DB9B7041-E31B-6B3A-1AA6-762907B98421}"/>
              </a:ext>
            </a:extLst>
          </p:cNvPr>
          <p:cNvSpPr>
            <a:spLocks noGrp="1"/>
          </p:cNvSpPr>
          <p:nvPr>
            <p:ph idx="1"/>
          </p:nvPr>
        </p:nvSpPr>
        <p:spPr>
          <a:xfrm>
            <a:off x="822325" y="1087438"/>
            <a:ext cx="7521575" cy="3470275"/>
          </a:xfrm>
        </p:spPr>
        <p:txBody>
          <a:bodyPr>
            <a:normAutofit fontScale="92500"/>
          </a:bodyPr>
          <a:lstStyle/>
          <a:p>
            <a:pPr algn="ctr"/>
            <a:r>
              <a:rPr lang="en-US" sz="3600" dirty="0"/>
              <a:t>The next slides contain a brief overview of the essential information needed to start and run a successful 4-H Club</a:t>
            </a:r>
          </a:p>
          <a:p>
            <a:pPr algn="ctr"/>
            <a:endParaRPr lang="en-US" sz="3600" dirty="0"/>
          </a:p>
          <a:p>
            <a:pPr algn="ctr"/>
            <a:r>
              <a:rPr lang="en-US" sz="3600" dirty="0"/>
              <a:t>Reach out to the 4-H staff if you cannot find the answers you need on the website.</a:t>
            </a:r>
          </a:p>
          <a:p>
            <a:pPr marL="0" indent="0">
              <a:spcBef>
                <a:spcPts val="600"/>
              </a:spcBef>
              <a:spcAft>
                <a:spcPts val="0"/>
              </a:spcAft>
              <a:buNone/>
            </a:pPr>
            <a:endParaRPr lang="en-US" dirty="0"/>
          </a:p>
        </p:txBody>
      </p:sp>
      <p:sp>
        <p:nvSpPr>
          <p:cNvPr id="14" name="Rectangle 13">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06478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FC60-72FD-B104-B899-5CF1AF46CB78}"/>
              </a:ext>
            </a:extLst>
          </p:cNvPr>
          <p:cNvSpPr>
            <a:spLocks noGrp="1"/>
          </p:cNvSpPr>
          <p:nvPr>
            <p:ph type="title"/>
          </p:nvPr>
        </p:nvSpPr>
        <p:spPr/>
        <p:txBody>
          <a:bodyPr/>
          <a:lstStyle/>
          <a:p>
            <a:r>
              <a:rPr lang="en-US" dirty="0">
                <a:solidFill>
                  <a:schemeClr val="accent2">
                    <a:lumMod val="75000"/>
                  </a:schemeClr>
                </a:solidFill>
                <a:latin typeface="+mn-lt"/>
              </a:rPr>
              <a:t>CCEDC 4-H</a:t>
            </a:r>
          </a:p>
        </p:txBody>
      </p:sp>
      <p:sp>
        <p:nvSpPr>
          <p:cNvPr id="3" name="Content Placeholder 2">
            <a:extLst>
              <a:ext uri="{FF2B5EF4-FFF2-40B4-BE49-F238E27FC236}">
                <a16:creationId xmlns:a16="http://schemas.microsoft.com/office/drawing/2014/main" id="{1AC3ECD6-D8EA-8DBE-C8C8-8559DD9D44A5}"/>
              </a:ext>
            </a:extLst>
          </p:cNvPr>
          <p:cNvSpPr>
            <a:spLocks noGrp="1"/>
          </p:cNvSpPr>
          <p:nvPr>
            <p:ph idx="1"/>
          </p:nvPr>
        </p:nvSpPr>
        <p:spPr>
          <a:xfrm>
            <a:off x="822959" y="1828800"/>
            <a:ext cx="7543801" cy="4419600"/>
          </a:xfrm>
        </p:spPr>
        <p:txBody>
          <a:bodyPr>
            <a:normAutofit fontScale="92500" lnSpcReduction="10000"/>
          </a:bodyPr>
          <a:lstStyle/>
          <a:p>
            <a:pPr algn="ctr" rtl="0" fontAlgn="base"/>
            <a:r>
              <a:rPr lang="en-US" sz="3600" dirty="0">
                <a:solidFill>
                  <a:schemeClr val="tx1"/>
                </a:solidFill>
              </a:rPr>
              <a:t>Kids </a:t>
            </a:r>
            <a:r>
              <a:rPr lang="en-US" sz="3600" b="0" i="0" dirty="0">
                <a:solidFill>
                  <a:schemeClr val="tx1"/>
                </a:solidFill>
                <a:effectLst/>
              </a:rPr>
              <a:t>and teens engage in hands-on projects throughout the 4-H year</a:t>
            </a:r>
          </a:p>
          <a:p>
            <a:pPr algn="ctr" rtl="0" fontAlgn="base"/>
            <a:r>
              <a:rPr lang="en-US" sz="3600" b="0" i="0" dirty="0">
                <a:solidFill>
                  <a:schemeClr val="tx1"/>
                </a:solidFill>
                <a:effectLst/>
              </a:rPr>
              <a:t> Project areas include health, science, agriculture, arts, crafts and civic engagement </a:t>
            </a:r>
          </a:p>
          <a:p>
            <a:pPr algn="ctr" rtl="0" fontAlgn="base"/>
            <a:r>
              <a:rPr lang="en-US" sz="3600" dirty="0">
                <a:solidFill>
                  <a:schemeClr val="tx1"/>
                </a:solidFill>
              </a:rPr>
              <a:t>Youth </a:t>
            </a:r>
            <a:r>
              <a:rPr lang="en-US" sz="3600" b="0" i="0" dirty="0">
                <a:solidFill>
                  <a:schemeClr val="tx1"/>
                </a:solidFill>
                <a:effectLst/>
              </a:rPr>
              <a:t>are encouraged to take on leadership roles and responsibilities</a:t>
            </a:r>
          </a:p>
          <a:p>
            <a:pPr algn="ctr" rtl="0" fontAlgn="base"/>
            <a:r>
              <a:rPr lang="en-US" sz="3300" dirty="0">
                <a:solidFill>
                  <a:srgbClr val="C00000"/>
                </a:solidFill>
              </a:rPr>
              <a:t>T</a:t>
            </a:r>
            <a:r>
              <a:rPr lang="en-US" sz="3300" i="0" dirty="0">
                <a:solidFill>
                  <a:srgbClr val="C00000"/>
                </a:solidFill>
                <a:effectLst/>
              </a:rPr>
              <a:t>hey do this with support from from adult mentors who are largely volunteers like you! </a:t>
            </a:r>
            <a:endParaRPr lang="en-US" sz="3300" dirty="0">
              <a:solidFill>
                <a:srgbClr val="C00000"/>
              </a:solidFill>
            </a:endParaRPr>
          </a:p>
        </p:txBody>
      </p:sp>
    </p:spTree>
    <p:extLst>
      <p:ext uri="{BB962C8B-B14F-4D97-AF65-F5344CB8AC3E}">
        <p14:creationId xmlns:p14="http://schemas.microsoft.com/office/powerpoint/2010/main" val="3524666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355C6F-9D5A-9880-6F37-B340AA329B8D}"/>
              </a:ext>
            </a:extLst>
          </p:cNvPr>
          <p:cNvSpPr>
            <a:spLocks noGrp="1"/>
          </p:cNvSpPr>
          <p:nvPr>
            <p:ph type="title"/>
          </p:nvPr>
        </p:nvSpPr>
        <p:spPr/>
        <p:txBody>
          <a:bodyPr/>
          <a:lstStyle/>
          <a:p>
            <a:r>
              <a:rPr lang="en-US" dirty="0">
                <a:solidFill>
                  <a:schemeClr val="accent2">
                    <a:lumMod val="75000"/>
                  </a:schemeClr>
                </a:solidFill>
                <a:latin typeface="Calibri "/>
              </a:rPr>
              <a:t>The 4-H Year</a:t>
            </a:r>
          </a:p>
        </p:txBody>
      </p:sp>
      <p:sp>
        <p:nvSpPr>
          <p:cNvPr id="6" name="Rectangle 3">
            <a:extLst>
              <a:ext uri="{FF2B5EF4-FFF2-40B4-BE49-F238E27FC236}">
                <a16:creationId xmlns:a16="http://schemas.microsoft.com/office/drawing/2014/main" id="{7E1E54C2-2EC0-A27D-2D51-4B06FA73A165}"/>
              </a:ext>
            </a:extLst>
          </p:cNvPr>
          <p:cNvSpPr txBox="1">
            <a:spLocks noChangeArrowheads="1"/>
          </p:cNvSpPr>
          <p:nvPr/>
        </p:nvSpPr>
        <p:spPr>
          <a:xfrm>
            <a:off x="822960" y="1905000"/>
            <a:ext cx="7543800" cy="4191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2800" dirty="0">
                <a:solidFill>
                  <a:srgbClr val="C00000"/>
                </a:solidFill>
              </a:rPr>
              <a:t>The 4-H years starts October 1 and ends on September 30 of the following year.</a:t>
            </a:r>
          </a:p>
          <a:p>
            <a:pPr>
              <a:spcAft>
                <a:spcPts val="600"/>
              </a:spcAft>
              <a:buFont typeface="Wingdings" panose="05000000000000000000" pitchFamily="2" charset="2"/>
              <a:buChar char="§"/>
            </a:pPr>
            <a:r>
              <a:rPr lang="en-US" sz="2800" dirty="0">
                <a:solidFill>
                  <a:schemeClr val="tx1"/>
                </a:solidFill>
              </a:rPr>
              <a:t>  </a:t>
            </a:r>
            <a:r>
              <a:rPr lang="en-US" sz="2600" dirty="0">
                <a:solidFill>
                  <a:schemeClr val="tx1"/>
                </a:solidFill>
              </a:rPr>
              <a:t>Clubs can start at any time but must be active by April 1 (half-way through the year) for members to exhibit projects at the Dutchess County Fair</a:t>
            </a:r>
          </a:p>
          <a:p>
            <a:pPr>
              <a:spcAft>
                <a:spcPts val="600"/>
              </a:spcAft>
              <a:buFont typeface="Wingdings" panose="05000000000000000000" pitchFamily="2" charset="2"/>
              <a:buChar char="§"/>
            </a:pPr>
            <a:r>
              <a:rPr lang="en-US" sz="2600" dirty="0">
                <a:solidFill>
                  <a:schemeClr val="tx1"/>
                </a:solidFill>
              </a:rPr>
              <a:t>  Returning members must enroll by January 1 to exhibit projects at the Dutchess County Fair</a:t>
            </a:r>
          </a:p>
          <a:p>
            <a:pPr>
              <a:spcAft>
                <a:spcPts val="600"/>
              </a:spcAft>
              <a:buFont typeface="Wingdings" panose="05000000000000000000" pitchFamily="2" charset="2"/>
              <a:buChar char="§"/>
            </a:pPr>
            <a:r>
              <a:rPr lang="en-US" sz="2600" dirty="0">
                <a:solidFill>
                  <a:schemeClr val="tx1"/>
                </a:solidFill>
              </a:rPr>
              <a:t>  New members must enroll by April 1 to exhibit projects at the Dutchess County Fair</a:t>
            </a:r>
          </a:p>
        </p:txBody>
      </p:sp>
    </p:spTree>
    <p:extLst>
      <p:ext uri="{BB962C8B-B14F-4D97-AF65-F5344CB8AC3E}">
        <p14:creationId xmlns:p14="http://schemas.microsoft.com/office/powerpoint/2010/main" val="3044695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355C6F-9D5A-9880-6F37-B340AA329B8D}"/>
              </a:ext>
            </a:extLst>
          </p:cNvPr>
          <p:cNvSpPr>
            <a:spLocks noGrp="1"/>
          </p:cNvSpPr>
          <p:nvPr>
            <p:ph type="title"/>
          </p:nvPr>
        </p:nvSpPr>
        <p:spPr/>
        <p:txBody>
          <a:bodyPr/>
          <a:lstStyle/>
          <a:p>
            <a:r>
              <a:rPr lang="en-US" dirty="0">
                <a:solidFill>
                  <a:schemeClr val="accent2">
                    <a:lumMod val="75000"/>
                  </a:schemeClr>
                </a:solidFill>
                <a:latin typeface="Calibri "/>
              </a:rPr>
              <a:t>4-H Age Rule</a:t>
            </a:r>
          </a:p>
        </p:txBody>
      </p:sp>
      <p:sp>
        <p:nvSpPr>
          <p:cNvPr id="6" name="Rectangle 3">
            <a:extLst>
              <a:ext uri="{FF2B5EF4-FFF2-40B4-BE49-F238E27FC236}">
                <a16:creationId xmlns:a16="http://schemas.microsoft.com/office/drawing/2014/main" id="{7E1E54C2-2EC0-A27D-2D51-4B06FA73A165}"/>
              </a:ext>
            </a:extLst>
          </p:cNvPr>
          <p:cNvSpPr txBox="1">
            <a:spLocks noChangeArrowheads="1"/>
          </p:cNvSpPr>
          <p:nvPr/>
        </p:nvSpPr>
        <p:spPr>
          <a:xfrm>
            <a:off x="1029258" y="1905000"/>
            <a:ext cx="7337502" cy="4572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a:t>  The age rule is administered by NYS 4-H</a:t>
            </a:r>
          </a:p>
          <a:p>
            <a:pPr>
              <a:buFont typeface="Wingdings" panose="05000000000000000000" pitchFamily="2" charset="2"/>
              <a:buChar char="§"/>
            </a:pPr>
            <a:r>
              <a:rPr lang="en-US" sz="2800" dirty="0"/>
              <a:t>  4-H’ers are aged from 5 through 18 years as of January 1 of the 4-H year:</a:t>
            </a:r>
          </a:p>
          <a:p>
            <a:pPr lvl="2">
              <a:buFont typeface="Wingdings" panose="05000000000000000000" pitchFamily="2" charset="2"/>
              <a:buChar char="§"/>
            </a:pPr>
            <a:r>
              <a:rPr lang="en-US" sz="2400" dirty="0"/>
              <a:t>e.g., a child who is 4 in October but turns 5 before January 1 can enroll as a Cloverbud</a:t>
            </a:r>
          </a:p>
          <a:p>
            <a:pPr lvl="2">
              <a:buFont typeface="Wingdings" panose="05000000000000000000" pitchFamily="2" charset="2"/>
              <a:buChar char="§"/>
            </a:pPr>
            <a:r>
              <a:rPr lang="en-US" sz="2400" dirty="0"/>
              <a:t> e.g., a teen who is 18 in October but turns 19 before January 1</a:t>
            </a:r>
            <a:r>
              <a:rPr lang="en-US" sz="2400" baseline="30000" dirty="0"/>
              <a:t>st</a:t>
            </a:r>
            <a:r>
              <a:rPr lang="en-US" sz="2400" dirty="0"/>
              <a:t> is not eligible to enroll</a:t>
            </a:r>
          </a:p>
          <a:p>
            <a:pPr>
              <a:buFont typeface="Wingdings" panose="05000000000000000000" pitchFamily="2" charset="2"/>
              <a:buChar char="§"/>
            </a:pPr>
            <a:r>
              <a:rPr lang="en-US" sz="2800" dirty="0"/>
              <a:t> Children 5-7 years are called Cloverbuds and those 8 and over are called 4-H members</a:t>
            </a:r>
          </a:p>
        </p:txBody>
      </p:sp>
    </p:spTree>
    <p:extLst>
      <p:ext uri="{BB962C8B-B14F-4D97-AF65-F5344CB8AC3E}">
        <p14:creationId xmlns:p14="http://schemas.microsoft.com/office/powerpoint/2010/main" val="3998855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355C6F-9D5A-9880-6F37-B340AA329B8D}"/>
              </a:ext>
            </a:extLst>
          </p:cNvPr>
          <p:cNvSpPr>
            <a:spLocks noGrp="1"/>
          </p:cNvSpPr>
          <p:nvPr>
            <p:ph type="title"/>
          </p:nvPr>
        </p:nvSpPr>
        <p:spPr/>
        <p:txBody>
          <a:bodyPr/>
          <a:lstStyle/>
          <a:p>
            <a:r>
              <a:rPr lang="en-US" dirty="0">
                <a:solidFill>
                  <a:schemeClr val="accent2">
                    <a:lumMod val="75000"/>
                  </a:schemeClr>
                </a:solidFill>
                <a:latin typeface="Calibri "/>
              </a:rPr>
              <a:t>4-H Club Format</a:t>
            </a:r>
          </a:p>
        </p:txBody>
      </p:sp>
      <p:sp>
        <p:nvSpPr>
          <p:cNvPr id="6" name="Rectangle 3">
            <a:extLst>
              <a:ext uri="{FF2B5EF4-FFF2-40B4-BE49-F238E27FC236}">
                <a16:creationId xmlns:a16="http://schemas.microsoft.com/office/drawing/2014/main" id="{7E1E54C2-2EC0-A27D-2D51-4B06FA73A165}"/>
              </a:ext>
            </a:extLst>
          </p:cNvPr>
          <p:cNvSpPr txBox="1">
            <a:spLocks noChangeArrowheads="1"/>
          </p:cNvSpPr>
          <p:nvPr/>
        </p:nvSpPr>
        <p:spPr>
          <a:xfrm>
            <a:off x="968298" y="2209800"/>
            <a:ext cx="7337502" cy="431738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a:t>  A club needs to have a minimum of 5 members (no maximum!)</a:t>
            </a:r>
          </a:p>
          <a:p>
            <a:pPr>
              <a:buFont typeface="Wingdings" panose="05000000000000000000" pitchFamily="2" charset="2"/>
              <a:buChar char="§"/>
            </a:pPr>
            <a:r>
              <a:rPr lang="en-US" sz="2800" dirty="0"/>
              <a:t>  New clubs must start before April 1</a:t>
            </a:r>
            <a:r>
              <a:rPr lang="en-US" sz="2800" baseline="30000" dirty="0"/>
              <a:t>st</a:t>
            </a:r>
            <a:r>
              <a:rPr lang="en-US" sz="2800" dirty="0"/>
              <a:t> for members to be eligible to exhibit at the Fair</a:t>
            </a:r>
          </a:p>
          <a:p>
            <a:pPr>
              <a:buFont typeface="Wingdings" panose="05000000000000000000" pitchFamily="2" charset="2"/>
              <a:buChar char="§"/>
            </a:pPr>
            <a:r>
              <a:rPr lang="en-US" sz="2800" dirty="0"/>
              <a:t>  Clubs must hold at least 6 business meetings through the year, plus educational and fun activities, community service and fundraisers, public presentations and keeping record books</a:t>
            </a:r>
          </a:p>
          <a:p>
            <a:pPr marL="0" indent="0">
              <a:buNone/>
            </a:pPr>
            <a:endParaRPr lang="en-US" sz="2800" dirty="0"/>
          </a:p>
        </p:txBody>
      </p:sp>
    </p:spTree>
    <p:extLst>
      <p:ext uri="{BB962C8B-B14F-4D97-AF65-F5344CB8AC3E}">
        <p14:creationId xmlns:p14="http://schemas.microsoft.com/office/powerpoint/2010/main" val="364191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355C6F-9D5A-9880-6F37-B340AA329B8D}"/>
              </a:ext>
            </a:extLst>
          </p:cNvPr>
          <p:cNvSpPr>
            <a:spLocks noGrp="1"/>
          </p:cNvSpPr>
          <p:nvPr>
            <p:ph type="title"/>
          </p:nvPr>
        </p:nvSpPr>
        <p:spPr/>
        <p:txBody>
          <a:bodyPr/>
          <a:lstStyle/>
          <a:p>
            <a:r>
              <a:rPr lang="en-US" dirty="0">
                <a:solidFill>
                  <a:schemeClr val="accent2">
                    <a:lumMod val="75000"/>
                  </a:schemeClr>
                </a:solidFill>
                <a:latin typeface="Calibri "/>
              </a:rPr>
              <a:t>4-H Leader Obligations</a:t>
            </a:r>
          </a:p>
        </p:txBody>
      </p:sp>
      <p:sp>
        <p:nvSpPr>
          <p:cNvPr id="6" name="Rectangle 3">
            <a:extLst>
              <a:ext uri="{FF2B5EF4-FFF2-40B4-BE49-F238E27FC236}">
                <a16:creationId xmlns:a16="http://schemas.microsoft.com/office/drawing/2014/main" id="{7E1E54C2-2EC0-A27D-2D51-4B06FA73A165}"/>
              </a:ext>
            </a:extLst>
          </p:cNvPr>
          <p:cNvSpPr txBox="1">
            <a:spLocks noChangeArrowheads="1"/>
          </p:cNvSpPr>
          <p:nvPr/>
        </p:nvSpPr>
        <p:spPr>
          <a:xfrm>
            <a:off x="822960" y="1828800"/>
            <a:ext cx="7543800" cy="469838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a:t>  </a:t>
            </a:r>
            <a:r>
              <a:rPr lang="en-US" sz="2400" dirty="0"/>
              <a:t>Enrollment paperwork must be completed; volunteers must maintain a current Wild Apricot membership account</a:t>
            </a:r>
          </a:p>
          <a:p>
            <a:pPr>
              <a:buFont typeface="Wingdings" panose="05000000000000000000" pitchFamily="2" charset="2"/>
              <a:buChar char="§"/>
            </a:pPr>
            <a:r>
              <a:rPr lang="en-US" sz="2800" dirty="0"/>
              <a:t>  </a:t>
            </a:r>
            <a:r>
              <a:rPr lang="en-US" sz="2400" dirty="0"/>
              <a:t>Every enrolled volunteer must be background checked and complete the </a:t>
            </a:r>
            <a:r>
              <a:rPr lang="en-US" sz="2400" dirty="0">
                <a:hlinkClick r:id="rId2"/>
              </a:rPr>
              <a:t>CCE sexual harassment training</a:t>
            </a:r>
            <a:endParaRPr lang="en-US" sz="2400" dirty="0"/>
          </a:p>
          <a:p>
            <a:pPr>
              <a:buFont typeface="Wingdings" panose="05000000000000000000" pitchFamily="2" charset="2"/>
              <a:buChar char="§"/>
            </a:pPr>
            <a:r>
              <a:rPr lang="en-US" sz="2800" dirty="0"/>
              <a:t> </a:t>
            </a:r>
            <a:r>
              <a:rPr lang="en-US" sz="2400" dirty="0"/>
              <a:t>To drive for CCEDC (age 21 and over) pre-authorization through the LENS program is required</a:t>
            </a:r>
          </a:p>
          <a:p>
            <a:pPr>
              <a:buFont typeface="Wingdings" panose="05000000000000000000" pitchFamily="2" charset="2"/>
              <a:buChar char="§"/>
            </a:pPr>
            <a:r>
              <a:rPr lang="en-US" sz="2400" dirty="0"/>
              <a:t> Leaders must attend two ‘Leader Forums’ (spring and fall) for program updates, training, and feedback</a:t>
            </a:r>
          </a:p>
          <a:p>
            <a:pPr>
              <a:buFont typeface="Wingdings" panose="05000000000000000000" pitchFamily="2" charset="2"/>
              <a:buChar char="§"/>
            </a:pPr>
            <a:r>
              <a:rPr lang="en-US" sz="2400" dirty="0"/>
              <a:t>  Volunteers must abide by the Code of Conduct</a:t>
            </a:r>
          </a:p>
          <a:p>
            <a:pPr>
              <a:buFont typeface="Wingdings" panose="05000000000000000000" pitchFamily="2" charset="2"/>
              <a:buChar char="§"/>
            </a:pPr>
            <a:r>
              <a:rPr lang="en-US" sz="2400" dirty="0"/>
              <a:t>  Volunteers must comply with program requirements</a:t>
            </a:r>
          </a:p>
          <a:p>
            <a:pPr marL="0" indent="0">
              <a:buNone/>
            </a:pPr>
            <a:endParaRPr lang="en-US" sz="2800" dirty="0"/>
          </a:p>
        </p:txBody>
      </p:sp>
    </p:spTree>
    <p:extLst>
      <p:ext uri="{BB962C8B-B14F-4D97-AF65-F5344CB8AC3E}">
        <p14:creationId xmlns:p14="http://schemas.microsoft.com/office/powerpoint/2010/main" val="3192488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355C6F-9D5A-9880-6F37-B340AA329B8D}"/>
              </a:ext>
            </a:extLst>
          </p:cNvPr>
          <p:cNvSpPr>
            <a:spLocks noGrp="1"/>
          </p:cNvSpPr>
          <p:nvPr>
            <p:ph type="title"/>
          </p:nvPr>
        </p:nvSpPr>
        <p:spPr/>
        <p:txBody>
          <a:bodyPr/>
          <a:lstStyle/>
          <a:p>
            <a:r>
              <a:rPr lang="en-US" dirty="0">
                <a:solidFill>
                  <a:schemeClr val="accent2">
                    <a:lumMod val="75000"/>
                  </a:schemeClr>
                </a:solidFill>
                <a:latin typeface="Calibri "/>
              </a:rPr>
              <a:t>4-H ‘Paperwork’</a:t>
            </a:r>
          </a:p>
        </p:txBody>
      </p:sp>
      <p:sp>
        <p:nvSpPr>
          <p:cNvPr id="6" name="Rectangle 3">
            <a:extLst>
              <a:ext uri="{FF2B5EF4-FFF2-40B4-BE49-F238E27FC236}">
                <a16:creationId xmlns:a16="http://schemas.microsoft.com/office/drawing/2014/main" id="{7E1E54C2-2EC0-A27D-2D51-4B06FA73A165}"/>
              </a:ext>
            </a:extLst>
          </p:cNvPr>
          <p:cNvSpPr txBox="1">
            <a:spLocks noChangeArrowheads="1"/>
          </p:cNvSpPr>
          <p:nvPr/>
        </p:nvSpPr>
        <p:spPr>
          <a:xfrm>
            <a:off x="822960" y="1828800"/>
            <a:ext cx="7543800" cy="469838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dirty="0">
                <a:solidFill>
                  <a:schemeClr val="tx1"/>
                </a:solidFill>
              </a:rPr>
              <a:t>The good news: there is much less of this than in the past, and much is online. The bad news: there is still some to do!</a:t>
            </a:r>
          </a:p>
          <a:p>
            <a:pPr>
              <a:buFont typeface="Wingdings" panose="05000000000000000000" pitchFamily="2" charset="2"/>
              <a:buChar char="§"/>
            </a:pPr>
            <a:r>
              <a:rPr lang="en-US" sz="2400" dirty="0">
                <a:solidFill>
                  <a:schemeClr val="tx1"/>
                </a:solidFill>
              </a:rPr>
              <a:t>  At least once per month, leaders should access the </a:t>
            </a:r>
            <a:r>
              <a:rPr lang="en-US" sz="2400" dirty="0">
                <a:solidFill>
                  <a:schemeClr val="tx1"/>
                </a:solidFill>
                <a:hlinkClick r:id="rId2"/>
              </a:rPr>
              <a:t>Membership Directory </a:t>
            </a:r>
            <a:r>
              <a:rPr lang="en-US" sz="2400" dirty="0">
                <a:solidFill>
                  <a:schemeClr val="tx1"/>
                </a:solidFill>
              </a:rPr>
              <a:t>and ensure it accurately shows the members who attend meetings</a:t>
            </a:r>
          </a:p>
          <a:p>
            <a:pPr>
              <a:buFont typeface="Wingdings" panose="05000000000000000000" pitchFamily="2" charset="2"/>
              <a:buChar char="§"/>
            </a:pPr>
            <a:r>
              <a:rPr lang="en-US" sz="2400" dirty="0">
                <a:solidFill>
                  <a:schemeClr val="tx1"/>
                </a:solidFill>
              </a:rPr>
              <a:t>  A ‘</a:t>
            </a:r>
            <a:r>
              <a:rPr lang="en-US" sz="2400" dirty="0">
                <a:solidFill>
                  <a:schemeClr val="tx1"/>
                </a:solidFill>
                <a:hlinkClick r:id="rId3"/>
              </a:rPr>
              <a:t>Tri-annual Club Report</a:t>
            </a:r>
            <a:r>
              <a:rPr lang="en-US" sz="2400" dirty="0">
                <a:solidFill>
                  <a:schemeClr val="tx1"/>
                </a:solidFill>
              </a:rPr>
              <a:t>’ must be submitted on time to update staff on the status and activities of the club</a:t>
            </a:r>
          </a:p>
          <a:p>
            <a:pPr>
              <a:buFont typeface="Wingdings" panose="05000000000000000000" pitchFamily="2" charset="2"/>
              <a:buChar char="§"/>
            </a:pPr>
            <a:r>
              <a:rPr lang="en-US" sz="2400" dirty="0">
                <a:solidFill>
                  <a:schemeClr val="tx1"/>
                </a:solidFill>
              </a:rPr>
              <a:t>  Other paperwork may be related to events such as </a:t>
            </a:r>
            <a:r>
              <a:rPr lang="en-US" sz="2400" dirty="0">
                <a:solidFill>
                  <a:schemeClr val="tx1"/>
                </a:solidFill>
                <a:hlinkClick r:id="rId4"/>
              </a:rPr>
              <a:t>Request to Fundraise </a:t>
            </a:r>
            <a:r>
              <a:rPr lang="en-US" sz="2400" dirty="0">
                <a:solidFill>
                  <a:schemeClr val="tx1"/>
                </a:solidFill>
              </a:rPr>
              <a:t>and event entries</a:t>
            </a:r>
          </a:p>
          <a:p>
            <a:pPr>
              <a:buFont typeface="Wingdings" panose="05000000000000000000" pitchFamily="2" charset="2"/>
              <a:buChar char="§"/>
            </a:pPr>
            <a:r>
              <a:rPr lang="en-US" sz="2400" dirty="0">
                <a:solidFill>
                  <a:schemeClr val="tx1"/>
                </a:solidFill>
              </a:rPr>
              <a:t> Clubs need bylaws (ask for a template). Members should agree these each October. Please give the office a copy. </a:t>
            </a:r>
          </a:p>
        </p:txBody>
      </p:sp>
    </p:spTree>
    <p:extLst>
      <p:ext uri="{BB962C8B-B14F-4D97-AF65-F5344CB8AC3E}">
        <p14:creationId xmlns:p14="http://schemas.microsoft.com/office/powerpoint/2010/main" val="2308621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355C6F-9D5A-9880-6F37-B340AA329B8D}"/>
              </a:ext>
            </a:extLst>
          </p:cNvPr>
          <p:cNvSpPr>
            <a:spLocks noGrp="1"/>
          </p:cNvSpPr>
          <p:nvPr>
            <p:ph type="title"/>
          </p:nvPr>
        </p:nvSpPr>
        <p:spPr/>
        <p:txBody>
          <a:bodyPr/>
          <a:lstStyle/>
          <a:p>
            <a:r>
              <a:rPr lang="en-US" dirty="0">
                <a:solidFill>
                  <a:schemeClr val="accent2">
                    <a:lumMod val="75000"/>
                  </a:schemeClr>
                </a:solidFill>
                <a:latin typeface="Calibri "/>
              </a:rPr>
              <a:t>4-H Membership</a:t>
            </a:r>
          </a:p>
        </p:txBody>
      </p:sp>
      <p:sp>
        <p:nvSpPr>
          <p:cNvPr id="6" name="Rectangle 3">
            <a:extLst>
              <a:ext uri="{FF2B5EF4-FFF2-40B4-BE49-F238E27FC236}">
                <a16:creationId xmlns:a16="http://schemas.microsoft.com/office/drawing/2014/main" id="{7E1E54C2-2EC0-A27D-2D51-4B06FA73A165}"/>
              </a:ext>
            </a:extLst>
          </p:cNvPr>
          <p:cNvSpPr txBox="1">
            <a:spLocks noChangeArrowheads="1"/>
          </p:cNvSpPr>
          <p:nvPr/>
        </p:nvSpPr>
        <p:spPr>
          <a:xfrm>
            <a:off x="968298" y="1828800"/>
            <a:ext cx="7337502" cy="4698380"/>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a:t>  Leaders can set reasonable parameters, e.g., the maximum membership they can accommodate, the age range, and other considerations such as the need for resources</a:t>
            </a:r>
          </a:p>
          <a:p>
            <a:pPr>
              <a:buFont typeface="Wingdings" panose="05000000000000000000" pitchFamily="2" charset="2"/>
              <a:buChar char="§"/>
            </a:pPr>
            <a:r>
              <a:rPr lang="en-US" sz="2800" dirty="0"/>
              <a:t>  Clubs should set advance meeting dates that work for a majority of members; this may result in some youth being unable to join</a:t>
            </a:r>
          </a:p>
          <a:p>
            <a:pPr>
              <a:buFont typeface="Wingdings" panose="05000000000000000000" pitchFamily="2" charset="2"/>
              <a:buChar char="§"/>
            </a:pPr>
            <a:r>
              <a:rPr lang="en-US" sz="2800" dirty="0"/>
              <a:t> Clubs cannot refuse membership on any basis not stated above and may never discriminate</a:t>
            </a:r>
          </a:p>
          <a:p>
            <a:pPr marL="0" indent="0" algn="ctr">
              <a:buNone/>
            </a:pPr>
            <a:r>
              <a:rPr lang="en-US" sz="2800" i="1" dirty="0">
                <a:solidFill>
                  <a:srgbClr val="C00000"/>
                </a:solidFill>
              </a:rPr>
              <a:t>All reasonable accommodations must be made to include youth with special needs</a:t>
            </a:r>
          </a:p>
          <a:p>
            <a:pPr marL="0" indent="0">
              <a:buNone/>
            </a:pPr>
            <a:endParaRPr lang="en-US" sz="2800" dirty="0"/>
          </a:p>
        </p:txBody>
      </p:sp>
    </p:spTree>
    <p:extLst>
      <p:ext uri="{BB962C8B-B14F-4D97-AF65-F5344CB8AC3E}">
        <p14:creationId xmlns:p14="http://schemas.microsoft.com/office/powerpoint/2010/main" val="2589950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355C6F-9D5A-9880-6F37-B340AA329B8D}"/>
              </a:ext>
            </a:extLst>
          </p:cNvPr>
          <p:cNvSpPr>
            <a:spLocks noGrp="1"/>
          </p:cNvSpPr>
          <p:nvPr>
            <p:ph type="title"/>
          </p:nvPr>
        </p:nvSpPr>
        <p:spPr>
          <a:xfrm>
            <a:off x="822960" y="286605"/>
            <a:ext cx="7543800" cy="1161196"/>
          </a:xfrm>
        </p:spPr>
        <p:txBody>
          <a:bodyPr/>
          <a:lstStyle/>
          <a:p>
            <a:r>
              <a:rPr lang="en-US" dirty="0">
                <a:solidFill>
                  <a:schemeClr val="accent2">
                    <a:lumMod val="75000"/>
                  </a:schemeClr>
                </a:solidFill>
                <a:latin typeface="Calibri "/>
              </a:rPr>
              <a:t>4-H’ers “In Good Standing”</a:t>
            </a:r>
          </a:p>
        </p:txBody>
      </p:sp>
      <p:sp>
        <p:nvSpPr>
          <p:cNvPr id="6" name="Rectangle 3">
            <a:extLst>
              <a:ext uri="{FF2B5EF4-FFF2-40B4-BE49-F238E27FC236}">
                <a16:creationId xmlns:a16="http://schemas.microsoft.com/office/drawing/2014/main" id="{7E1E54C2-2EC0-A27D-2D51-4B06FA73A165}"/>
              </a:ext>
            </a:extLst>
          </p:cNvPr>
          <p:cNvSpPr txBox="1">
            <a:spLocks noChangeArrowheads="1"/>
          </p:cNvSpPr>
          <p:nvPr/>
        </p:nvSpPr>
        <p:spPr>
          <a:xfrm>
            <a:off x="914400" y="1828800"/>
            <a:ext cx="7391400" cy="4572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dirty="0">
                <a:solidFill>
                  <a:schemeClr val="tx1"/>
                </a:solidFill>
              </a:rPr>
              <a:t>The term “in good standing” is used for a member who has fulfilled all the requirements of the program:</a:t>
            </a:r>
          </a:p>
          <a:p>
            <a:pPr>
              <a:buFont typeface="Wingdings" panose="05000000000000000000" pitchFamily="2" charset="2"/>
              <a:buChar char="§"/>
            </a:pPr>
            <a:r>
              <a:rPr lang="en-US" sz="2400" dirty="0">
                <a:solidFill>
                  <a:schemeClr val="tx1"/>
                </a:solidFill>
              </a:rPr>
              <a:t>  Completed enrollment by the published deadline</a:t>
            </a:r>
          </a:p>
          <a:p>
            <a:pPr>
              <a:buFont typeface="Wingdings" panose="05000000000000000000" pitchFamily="2" charset="2"/>
              <a:buChar char="§"/>
            </a:pPr>
            <a:r>
              <a:rPr lang="en-US" sz="2400" dirty="0">
                <a:solidFill>
                  <a:schemeClr val="tx1"/>
                </a:solidFill>
              </a:rPr>
              <a:t> Met the requirements stated in the club bylaws (e.g., attendance to meetings and activities, fundraising)</a:t>
            </a:r>
          </a:p>
          <a:p>
            <a:pPr>
              <a:buFont typeface="Wingdings" panose="05000000000000000000" pitchFamily="2" charset="2"/>
              <a:buChar char="§"/>
            </a:pPr>
            <a:r>
              <a:rPr lang="en-US" sz="2400" dirty="0">
                <a:solidFill>
                  <a:schemeClr val="tx1"/>
                </a:solidFill>
              </a:rPr>
              <a:t>  Abided by the 4-H Code of Conduct</a:t>
            </a:r>
          </a:p>
          <a:p>
            <a:pPr>
              <a:buFont typeface="Wingdings" panose="05000000000000000000" pitchFamily="2" charset="2"/>
              <a:buChar char="§"/>
            </a:pPr>
            <a:r>
              <a:rPr lang="en-US" sz="2400" dirty="0">
                <a:solidFill>
                  <a:schemeClr val="tx1"/>
                </a:solidFill>
              </a:rPr>
              <a:t>  Engaged in at least 2 hours of club Community Service</a:t>
            </a:r>
          </a:p>
          <a:p>
            <a:pPr>
              <a:buFont typeface="Wingdings" panose="05000000000000000000" pitchFamily="2" charset="2"/>
              <a:buChar char="§"/>
            </a:pPr>
            <a:r>
              <a:rPr lang="en-US" sz="2400" dirty="0">
                <a:solidFill>
                  <a:schemeClr val="tx1"/>
                </a:solidFill>
              </a:rPr>
              <a:t> Completed a Public Presentation by the deadline</a:t>
            </a:r>
          </a:p>
          <a:p>
            <a:pPr>
              <a:buFont typeface="Wingdings" panose="05000000000000000000" pitchFamily="2" charset="2"/>
              <a:buChar char="§"/>
            </a:pPr>
            <a:r>
              <a:rPr lang="en-US" sz="2400" dirty="0">
                <a:solidFill>
                  <a:schemeClr val="tx1"/>
                </a:solidFill>
              </a:rPr>
              <a:t>  Submitted completed Project Books and Personal Development Records (book form or online survey)</a:t>
            </a:r>
          </a:p>
        </p:txBody>
      </p:sp>
      <p:sp>
        <p:nvSpPr>
          <p:cNvPr id="2" name="TextBox 1">
            <a:extLst>
              <a:ext uri="{FF2B5EF4-FFF2-40B4-BE49-F238E27FC236}">
                <a16:creationId xmlns:a16="http://schemas.microsoft.com/office/drawing/2014/main" id="{1D75A29A-4109-DC8F-AA59-72572D6CEC50}"/>
              </a:ext>
            </a:extLst>
          </p:cNvPr>
          <p:cNvSpPr txBox="1"/>
          <p:nvPr/>
        </p:nvSpPr>
        <p:spPr>
          <a:xfrm>
            <a:off x="884903" y="6400800"/>
            <a:ext cx="7452360" cy="646331"/>
          </a:xfrm>
          <a:prstGeom prst="rect">
            <a:avLst/>
          </a:prstGeom>
          <a:noFill/>
        </p:spPr>
        <p:txBody>
          <a:bodyPr wrap="square" rtlCol="0">
            <a:spAutoFit/>
          </a:bodyPr>
          <a:lstStyle/>
          <a:p>
            <a:r>
              <a:rPr lang="en-US" sz="1800" i="1" dirty="0">
                <a:solidFill>
                  <a:schemeClr val="bg1"/>
                </a:solidFill>
              </a:rPr>
              <a:t>Note: failing to do any of the above may jeopardize future membership in 4-H</a:t>
            </a:r>
          </a:p>
          <a:p>
            <a:endParaRPr lang="en-US" dirty="0">
              <a:solidFill>
                <a:schemeClr val="bg1"/>
              </a:solidFill>
            </a:endParaRPr>
          </a:p>
        </p:txBody>
      </p:sp>
    </p:spTree>
    <p:extLst>
      <p:ext uri="{BB962C8B-B14F-4D97-AF65-F5344CB8AC3E}">
        <p14:creationId xmlns:p14="http://schemas.microsoft.com/office/powerpoint/2010/main" val="242665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355C6F-9D5A-9880-6F37-B340AA329B8D}"/>
              </a:ext>
            </a:extLst>
          </p:cNvPr>
          <p:cNvSpPr>
            <a:spLocks noGrp="1"/>
          </p:cNvSpPr>
          <p:nvPr>
            <p:ph type="title"/>
          </p:nvPr>
        </p:nvSpPr>
        <p:spPr/>
        <p:txBody>
          <a:bodyPr/>
          <a:lstStyle/>
          <a:p>
            <a:r>
              <a:rPr lang="en-US" dirty="0">
                <a:solidFill>
                  <a:schemeClr val="accent2">
                    <a:lumMod val="75000"/>
                  </a:schemeClr>
                </a:solidFill>
                <a:latin typeface="Calibri "/>
              </a:rPr>
              <a:t>4-H Club Operation</a:t>
            </a:r>
          </a:p>
        </p:txBody>
      </p:sp>
      <p:sp>
        <p:nvSpPr>
          <p:cNvPr id="6" name="Rectangle 3">
            <a:extLst>
              <a:ext uri="{FF2B5EF4-FFF2-40B4-BE49-F238E27FC236}">
                <a16:creationId xmlns:a16="http://schemas.microsoft.com/office/drawing/2014/main" id="{7E1E54C2-2EC0-A27D-2D51-4B06FA73A165}"/>
              </a:ext>
            </a:extLst>
          </p:cNvPr>
          <p:cNvSpPr txBox="1">
            <a:spLocks noChangeArrowheads="1"/>
          </p:cNvSpPr>
          <p:nvPr/>
        </p:nvSpPr>
        <p:spPr>
          <a:xfrm>
            <a:off x="968298" y="1955180"/>
            <a:ext cx="7337502" cy="4572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a:t>  Club members do as much as possible towards running their club </a:t>
            </a:r>
            <a:r>
              <a:rPr lang="en-US" sz="2200" dirty="0"/>
              <a:t>(depending on ages and abilities):</a:t>
            </a:r>
          </a:p>
          <a:p>
            <a:pPr marL="0" indent="0">
              <a:buNone/>
            </a:pPr>
            <a:endParaRPr lang="en-US" sz="1000" dirty="0"/>
          </a:p>
          <a:p>
            <a:pPr lvl="1">
              <a:buFont typeface="Wingdings" panose="05000000000000000000" pitchFamily="2" charset="2"/>
              <a:buChar char="§"/>
            </a:pPr>
            <a:r>
              <a:rPr lang="en-US" sz="2600" dirty="0"/>
              <a:t>  Choose their club name</a:t>
            </a:r>
          </a:p>
          <a:p>
            <a:pPr lvl="1">
              <a:buFont typeface="Wingdings" panose="05000000000000000000" pitchFamily="2" charset="2"/>
              <a:buChar char="§"/>
            </a:pPr>
            <a:r>
              <a:rPr lang="en-US" sz="2600" dirty="0"/>
              <a:t>  Run their own meetings with elected officers</a:t>
            </a:r>
          </a:p>
          <a:p>
            <a:pPr lvl="1">
              <a:buFont typeface="Wingdings" panose="05000000000000000000" pitchFamily="2" charset="2"/>
              <a:buChar char="§"/>
            </a:pPr>
            <a:r>
              <a:rPr lang="en-US" sz="2600" dirty="0"/>
              <a:t>  Choose activities</a:t>
            </a:r>
          </a:p>
          <a:p>
            <a:pPr lvl="1">
              <a:buFont typeface="Wingdings" panose="05000000000000000000" pitchFamily="2" charset="2"/>
              <a:buChar char="§"/>
            </a:pPr>
            <a:r>
              <a:rPr lang="en-US" sz="2600" dirty="0"/>
              <a:t>  Arrange events such as community service (mandatory for each club) and fundraisers</a:t>
            </a:r>
          </a:p>
          <a:p>
            <a:pPr marL="0" indent="0" algn="ctr">
              <a:buNone/>
            </a:pPr>
            <a:r>
              <a:rPr lang="en-US" sz="2800" b="1" dirty="0">
                <a:solidFill>
                  <a:srgbClr val="C00000"/>
                </a:solidFill>
              </a:rPr>
              <a:t>Leaders (adults) should encourage, guide and facilitate but </a:t>
            </a:r>
            <a:r>
              <a:rPr lang="en-US" sz="2800" b="1" i="1" dirty="0">
                <a:solidFill>
                  <a:srgbClr val="C00000"/>
                </a:solidFill>
              </a:rPr>
              <a:t>not</a:t>
            </a:r>
            <a:r>
              <a:rPr lang="en-US" sz="2800" b="1" dirty="0">
                <a:solidFill>
                  <a:srgbClr val="C00000"/>
                </a:solidFill>
              </a:rPr>
              <a:t> </a:t>
            </a:r>
            <a:r>
              <a:rPr lang="en-US" sz="2800" b="1" u="sng" dirty="0">
                <a:solidFill>
                  <a:srgbClr val="C00000"/>
                </a:solidFill>
              </a:rPr>
              <a:t>dictate</a:t>
            </a:r>
          </a:p>
          <a:p>
            <a:pPr marL="0" indent="0">
              <a:buNone/>
            </a:pPr>
            <a:endParaRPr lang="en-US" sz="2800" dirty="0"/>
          </a:p>
        </p:txBody>
      </p:sp>
    </p:spTree>
    <p:extLst>
      <p:ext uri="{BB962C8B-B14F-4D97-AF65-F5344CB8AC3E}">
        <p14:creationId xmlns:p14="http://schemas.microsoft.com/office/powerpoint/2010/main" val="1375233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355C6F-9D5A-9880-6F37-B340AA329B8D}"/>
              </a:ext>
            </a:extLst>
          </p:cNvPr>
          <p:cNvSpPr>
            <a:spLocks noGrp="1"/>
          </p:cNvSpPr>
          <p:nvPr>
            <p:ph type="title"/>
          </p:nvPr>
        </p:nvSpPr>
        <p:spPr/>
        <p:txBody>
          <a:bodyPr/>
          <a:lstStyle/>
          <a:p>
            <a:r>
              <a:rPr lang="en-US" dirty="0">
                <a:solidFill>
                  <a:schemeClr val="accent2">
                    <a:lumMod val="75000"/>
                  </a:schemeClr>
                </a:solidFill>
                <a:latin typeface="Calibri "/>
              </a:rPr>
              <a:t>4-H Club Business Meetings</a:t>
            </a:r>
          </a:p>
        </p:txBody>
      </p:sp>
      <p:sp>
        <p:nvSpPr>
          <p:cNvPr id="6" name="Rectangle 3">
            <a:extLst>
              <a:ext uri="{FF2B5EF4-FFF2-40B4-BE49-F238E27FC236}">
                <a16:creationId xmlns:a16="http://schemas.microsoft.com/office/drawing/2014/main" id="{7E1E54C2-2EC0-A27D-2D51-4B06FA73A165}"/>
              </a:ext>
            </a:extLst>
          </p:cNvPr>
          <p:cNvSpPr txBox="1">
            <a:spLocks noChangeArrowheads="1"/>
          </p:cNvSpPr>
          <p:nvPr/>
        </p:nvSpPr>
        <p:spPr>
          <a:xfrm>
            <a:off x="762000" y="1955180"/>
            <a:ext cx="7543800" cy="4572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a:t>  </a:t>
            </a:r>
            <a:r>
              <a:rPr lang="en-US" sz="2400" dirty="0"/>
              <a:t>Business Meetings (6+ per year), run (loosely) according to Roberts Rules of Order. The kids elect the following positions and fulfil the roles:</a:t>
            </a:r>
          </a:p>
          <a:p>
            <a:pPr lvl="1">
              <a:buFont typeface="Wingdings" panose="05000000000000000000" pitchFamily="2" charset="2"/>
              <a:buChar char="§"/>
            </a:pPr>
            <a:r>
              <a:rPr lang="en-US" sz="2600" dirty="0"/>
              <a:t>  President</a:t>
            </a:r>
          </a:p>
          <a:p>
            <a:pPr lvl="1">
              <a:buFont typeface="Wingdings" panose="05000000000000000000" pitchFamily="2" charset="2"/>
              <a:buChar char="§"/>
            </a:pPr>
            <a:r>
              <a:rPr lang="en-US" sz="2600" dirty="0"/>
              <a:t>  Vice president</a:t>
            </a:r>
          </a:p>
          <a:p>
            <a:pPr lvl="1">
              <a:buFont typeface="Wingdings" panose="05000000000000000000" pitchFamily="2" charset="2"/>
              <a:buChar char="§"/>
            </a:pPr>
            <a:r>
              <a:rPr lang="en-US" sz="2600" dirty="0"/>
              <a:t>  Treasurer</a:t>
            </a:r>
          </a:p>
          <a:p>
            <a:pPr lvl="1">
              <a:buFont typeface="Wingdings" panose="05000000000000000000" pitchFamily="2" charset="2"/>
              <a:buChar char="§"/>
            </a:pPr>
            <a:r>
              <a:rPr lang="en-US" sz="2600" dirty="0"/>
              <a:t>  Secretary</a:t>
            </a:r>
          </a:p>
          <a:p>
            <a:pPr lvl="1">
              <a:buFont typeface="Wingdings" panose="05000000000000000000" pitchFamily="2" charset="2"/>
              <a:buChar char="§"/>
            </a:pPr>
            <a:r>
              <a:rPr lang="en-US" sz="2600" dirty="0"/>
              <a:t>  Other positions as required, e.g., publicity</a:t>
            </a:r>
          </a:p>
          <a:p>
            <a:pPr marL="201168" lvl="1" indent="0">
              <a:buNone/>
            </a:pPr>
            <a:endParaRPr lang="en-US" sz="1000" dirty="0"/>
          </a:p>
          <a:p>
            <a:pPr marL="201168" lvl="1" indent="0">
              <a:buNone/>
            </a:pPr>
            <a:r>
              <a:rPr lang="en-US" sz="2600" i="1" dirty="0">
                <a:solidFill>
                  <a:srgbClr val="C00000"/>
                </a:solidFill>
              </a:rPr>
              <a:t>They should take minutes and keep records (with support from the Leader(s) and parents)</a:t>
            </a:r>
          </a:p>
          <a:p>
            <a:pPr marL="0" indent="0">
              <a:buNone/>
            </a:pPr>
            <a:endParaRPr lang="en-US" sz="2800" dirty="0"/>
          </a:p>
        </p:txBody>
      </p:sp>
    </p:spTree>
    <p:extLst>
      <p:ext uri="{BB962C8B-B14F-4D97-AF65-F5344CB8AC3E}">
        <p14:creationId xmlns:p14="http://schemas.microsoft.com/office/powerpoint/2010/main" val="3618451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355C6F-9D5A-9880-6F37-B340AA329B8D}"/>
              </a:ext>
            </a:extLst>
          </p:cNvPr>
          <p:cNvSpPr>
            <a:spLocks noGrp="1"/>
          </p:cNvSpPr>
          <p:nvPr>
            <p:ph type="title"/>
          </p:nvPr>
        </p:nvSpPr>
        <p:spPr/>
        <p:txBody>
          <a:bodyPr/>
          <a:lstStyle/>
          <a:p>
            <a:r>
              <a:rPr lang="en-US" dirty="0">
                <a:solidFill>
                  <a:schemeClr val="accent2">
                    <a:lumMod val="75000"/>
                  </a:schemeClr>
                </a:solidFill>
                <a:latin typeface="Calibri "/>
              </a:rPr>
              <a:t>4-H Activities</a:t>
            </a:r>
          </a:p>
        </p:txBody>
      </p:sp>
      <p:sp>
        <p:nvSpPr>
          <p:cNvPr id="6" name="Rectangle 3">
            <a:extLst>
              <a:ext uri="{FF2B5EF4-FFF2-40B4-BE49-F238E27FC236}">
                <a16:creationId xmlns:a16="http://schemas.microsoft.com/office/drawing/2014/main" id="{7E1E54C2-2EC0-A27D-2D51-4B06FA73A165}"/>
              </a:ext>
            </a:extLst>
          </p:cNvPr>
          <p:cNvSpPr txBox="1">
            <a:spLocks noChangeArrowheads="1"/>
          </p:cNvSpPr>
          <p:nvPr/>
        </p:nvSpPr>
        <p:spPr>
          <a:xfrm>
            <a:off x="762000" y="1955180"/>
            <a:ext cx="7543800" cy="4572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2400" dirty="0">
                <a:solidFill>
                  <a:srgbClr val="C00000"/>
                </a:solidFill>
              </a:rPr>
              <a:t>There is a list of activities that our insurers do not allow. Contact the 4-H office if considering anything out of the ordinary, and for any overnight trips</a:t>
            </a:r>
          </a:p>
          <a:p>
            <a:pPr marL="0" indent="0">
              <a:buNone/>
            </a:pPr>
            <a:r>
              <a:rPr lang="en-US" sz="2400" dirty="0">
                <a:solidFill>
                  <a:schemeClr val="tx1"/>
                </a:solidFill>
              </a:rPr>
              <a:t>Usual activities include:</a:t>
            </a:r>
          </a:p>
          <a:p>
            <a:pPr>
              <a:buFont typeface="Wingdings" panose="05000000000000000000" pitchFamily="2" charset="2"/>
              <a:buChar char="§"/>
            </a:pPr>
            <a:r>
              <a:rPr lang="en-US" sz="2400" dirty="0">
                <a:solidFill>
                  <a:schemeClr val="tx1"/>
                </a:solidFill>
              </a:rPr>
              <a:t>  Club business meetings to set goals and plan activities</a:t>
            </a:r>
          </a:p>
          <a:p>
            <a:pPr>
              <a:buFont typeface="Wingdings" panose="05000000000000000000" pitchFamily="2" charset="2"/>
              <a:buChar char="§"/>
            </a:pPr>
            <a:r>
              <a:rPr lang="en-US" sz="2400" dirty="0">
                <a:solidFill>
                  <a:schemeClr val="tx1"/>
                </a:solidFill>
              </a:rPr>
              <a:t>  Educational sessions to teach project skills</a:t>
            </a:r>
          </a:p>
          <a:p>
            <a:pPr>
              <a:buFont typeface="Wingdings" panose="05000000000000000000" pitchFamily="2" charset="2"/>
              <a:buChar char="§"/>
            </a:pPr>
            <a:r>
              <a:rPr lang="en-US" sz="2400" dirty="0">
                <a:solidFill>
                  <a:schemeClr val="tx1"/>
                </a:solidFill>
              </a:rPr>
              <a:t>  Community service (mandatory each year)</a:t>
            </a:r>
          </a:p>
          <a:p>
            <a:pPr>
              <a:buFont typeface="Wingdings" panose="05000000000000000000" pitchFamily="2" charset="2"/>
              <a:buChar char="§"/>
            </a:pPr>
            <a:r>
              <a:rPr lang="en-US" sz="2400" dirty="0">
                <a:solidFill>
                  <a:schemeClr val="tx1"/>
                </a:solidFill>
              </a:rPr>
              <a:t>  Fundraising for things the club needs or wants to do</a:t>
            </a:r>
          </a:p>
          <a:p>
            <a:pPr>
              <a:buFont typeface="Wingdings" panose="05000000000000000000" pitchFamily="2" charset="2"/>
              <a:buChar char="§"/>
            </a:pPr>
            <a:r>
              <a:rPr lang="en-US" sz="2400" dirty="0">
                <a:solidFill>
                  <a:schemeClr val="tx1"/>
                </a:solidFill>
              </a:rPr>
              <a:t>  Social events and trips</a:t>
            </a:r>
          </a:p>
          <a:p>
            <a:pPr marL="201168" lvl="1" indent="0">
              <a:buNone/>
            </a:pPr>
            <a:endParaRPr lang="en-US" sz="1000" dirty="0"/>
          </a:p>
          <a:p>
            <a:pPr marL="0" indent="0">
              <a:buNone/>
            </a:pPr>
            <a:endParaRPr lang="en-US" sz="2800" dirty="0"/>
          </a:p>
        </p:txBody>
      </p:sp>
      <p:sp>
        <p:nvSpPr>
          <p:cNvPr id="2" name="TextBox 1">
            <a:extLst>
              <a:ext uri="{FF2B5EF4-FFF2-40B4-BE49-F238E27FC236}">
                <a16:creationId xmlns:a16="http://schemas.microsoft.com/office/drawing/2014/main" id="{6620D248-5EBA-04C0-202F-5C95C6452CC3}"/>
              </a:ext>
            </a:extLst>
          </p:cNvPr>
          <p:cNvSpPr txBox="1"/>
          <p:nvPr/>
        </p:nvSpPr>
        <p:spPr>
          <a:xfrm>
            <a:off x="975360" y="6386730"/>
            <a:ext cx="7239000" cy="369332"/>
          </a:xfrm>
          <a:prstGeom prst="rect">
            <a:avLst/>
          </a:prstGeom>
          <a:noFill/>
        </p:spPr>
        <p:txBody>
          <a:bodyPr wrap="square" rtlCol="0">
            <a:spAutoFit/>
          </a:bodyPr>
          <a:lstStyle/>
          <a:p>
            <a:r>
              <a:rPr lang="en-US" dirty="0">
                <a:solidFill>
                  <a:schemeClr val="bg1"/>
                </a:solidFill>
              </a:rPr>
              <a:t>https://dutchesscounty4h.weebly.com/general-member-info.html</a:t>
            </a:r>
          </a:p>
        </p:txBody>
      </p:sp>
    </p:spTree>
    <p:extLst>
      <p:ext uri="{BB962C8B-B14F-4D97-AF65-F5344CB8AC3E}">
        <p14:creationId xmlns:p14="http://schemas.microsoft.com/office/powerpoint/2010/main" val="800562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FC60-72FD-B104-B899-5CF1AF46CB78}"/>
              </a:ext>
            </a:extLst>
          </p:cNvPr>
          <p:cNvSpPr>
            <a:spLocks noGrp="1"/>
          </p:cNvSpPr>
          <p:nvPr>
            <p:ph type="title"/>
          </p:nvPr>
        </p:nvSpPr>
        <p:spPr/>
        <p:txBody>
          <a:bodyPr/>
          <a:lstStyle/>
          <a:p>
            <a:r>
              <a:rPr lang="en-US" dirty="0">
                <a:solidFill>
                  <a:schemeClr val="accent2">
                    <a:lumMod val="75000"/>
                  </a:schemeClr>
                </a:solidFill>
                <a:latin typeface="+mn-lt"/>
              </a:rPr>
              <a:t>4-H governance in NYS</a:t>
            </a:r>
          </a:p>
        </p:txBody>
      </p:sp>
      <p:sp>
        <p:nvSpPr>
          <p:cNvPr id="3" name="Content Placeholder 2">
            <a:extLst>
              <a:ext uri="{FF2B5EF4-FFF2-40B4-BE49-F238E27FC236}">
                <a16:creationId xmlns:a16="http://schemas.microsoft.com/office/drawing/2014/main" id="{1AC3ECD6-D8EA-8DBE-C8C8-8559DD9D44A5}"/>
              </a:ext>
            </a:extLst>
          </p:cNvPr>
          <p:cNvSpPr>
            <a:spLocks noGrp="1"/>
          </p:cNvSpPr>
          <p:nvPr>
            <p:ph idx="1"/>
          </p:nvPr>
        </p:nvSpPr>
        <p:spPr>
          <a:xfrm>
            <a:off x="822959" y="2133600"/>
            <a:ext cx="7543801" cy="4114800"/>
          </a:xfrm>
        </p:spPr>
        <p:txBody>
          <a:bodyPr>
            <a:normAutofit/>
          </a:bodyPr>
          <a:lstStyle/>
          <a:p>
            <a:pPr algn="ctr" rtl="0" fontAlgn="base"/>
            <a:r>
              <a:rPr lang="en-US" sz="2800" dirty="0">
                <a:solidFill>
                  <a:schemeClr val="tx1"/>
                </a:solidFill>
              </a:rPr>
              <a:t>4-H is a national organization reaching over 6 million young people annually</a:t>
            </a:r>
          </a:p>
          <a:p>
            <a:pPr rtl="0" fontAlgn="base">
              <a:buFont typeface="Wingdings" panose="05000000000000000000" pitchFamily="2" charset="2"/>
              <a:buChar char="§"/>
            </a:pPr>
            <a:r>
              <a:rPr lang="en-US" sz="2800" dirty="0">
                <a:solidFill>
                  <a:schemeClr val="tx1"/>
                </a:solidFill>
              </a:rPr>
              <a:t>  Some regulations come directly from national 4-H</a:t>
            </a:r>
          </a:p>
          <a:p>
            <a:pPr rtl="0" fontAlgn="base">
              <a:buFont typeface="Wingdings" panose="05000000000000000000" pitchFamily="2" charset="2"/>
              <a:buChar char="§"/>
            </a:pPr>
            <a:r>
              <a:rPr lang="en-US" sz="2800" dirty="0">
                <a:solidFill>
                  <a:schemeClr val="tx1"/>
                </a:solidFill>
              </a:rPr>
              <a:t>  In most states, the university that oversees 4-H makes all the decisions regarding policy</a:t>
            </a:r>
          </a:p>
          <a:p>
            <a:pPr rtl="0" fontAlgn="base">
              <a:buFont typeface="Wingdings" panose="05000000000000000000" pitchFamily="2" charset="2"/>
              <a:buChar char="§"/>
            </a:pPr>
            <a:r>
              <a:rPr lang="en-US" sz="2800" dirty="0">
                <a:solidFill>
                  <a:schemeClr val="tx1"/>
                </a:solidFill>
              </a:rPr>
              <a:t>  In NYS, some regulations are made by NYS 4-H</a:t>
            </a:r>
          </a:p>
          <a:p>
            <a:pPr rtl="0" fontAlgn="base">
              <a:buFont typeface="Wingdings" panose="05000000000000000000" pitchFamily="2" charset="2"/>
              <a:buChar char="§"/>
            </a:pPr>
            <a:r>
              <a:rPr lang="en-US" sz="2800" dirty="0">
                <a:solidFill>
                  <a:schemeClr val="tx1"/>
                </a:solidFill>
              </a:rPr>
              <a:t>  However, some can be made locally as each county in NY is considered an independent entity</a:t>
            </a:r>
          </a:p>
        </p:txBody>
      </p:sp>
    </p:spTree>
    <p:extLst>
      <p:ext uri="{BB962C8B-B14F-4D97-AF65-F5344CB8AC3E}">
        <p14:creationId xmlns:p14="http://schemas.microsoft.com/office/powerpoint/2010/main" val="1275120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355C6F-9D5A-9880-6F37-B340AA329B8D}"/>
              </a:ext>
            </a:extLst>
          </p:cNvPr>
          <p:cNvSpPr>
            <a:spLocks noGrp="1"/>
          </p:cNvSpPr>
          <p:nvPr>
            <p:ph type="title"/>
          </p:nvPr>
        </p:nvSpPr>
        <p:spPr/>
        <p:txBody>
          <a:bodyPr/>
          <a:lstStyle/>
          <a:p>
            <a:r>
              <a:rPr lang="en-US" dirty="0">
                <a:solidFill>
                  <a:schemeClr val="accent2">
                    <a:lumMod val="75000"/>
                  </a:schemeClr>
                </a:solidFill>
                <a:latin typeface="Calibri "/>
              </a:rPr>
              <a:t>4-H Treasury</a:t>
            </a:r>
          </a:p>
        </p:txBody>
      </p:sp>
      <p:sp>
        <p:nvSpPr>
          <p:cNvPr id="6" name="Rectangle 3">
            <a:extLst>
              <a:ext uri="{FF2B5EF4-FFF2-40B4-BE49-F238E27FC236}">
                <a16:creationId xmlns:a16="http://schemas.microsoft.com/office/drawing/2014/main" id="{7E1E54C2-2EC0-A27D-2D51-4B06FA73A165}"/>
              </a:ext>
            </a:extLst>
          </p:cNvPr>
          <p:cNvSpPr txBox="1">
            <a:spLocks noChangeArrowheads="1"/>
          </p:cNvSpPr>
          <p:nvPr/>
        </p:nvSpPr>
        <p:spPr>
          <a:xfrm>
            <a:off x="762000" y="1955180"/>
            <a:ext cx="7543800" cy="4572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2800" dirty="0">
                <a:solidFill>
                  <a:srgbClr val="C00000"/>
                </a:solidFill>
              </a:rPr>
              <a:t>4-H Clubs can fundraiser to support their members and provide supplies and educational experiences</a:t>
            </a:r>
          </a:p>
          <a:p>
            <a:pPr marL="0" indent="0">
              <a:buNone/>
            </a:pPr>
            <a:r>
              <a:rPr lang="en-US" sz="2400" dirty="0">
                <a:solidFill>
                  <a:schemeClr val="tx1"/>
                </a:solidFill>
              </a:rPr>
              <a:t>Rules governing fiscal matters come from Cornell</a:t>
            </a:r>
          </a:p>
          <a:p>
            <a:pPr>
              <a:buFont typeface="Wingdings" panose="05000000000000000000" pitchFamily="2" charset="2"/>
              <a:buChar char="§"/>
            </a:pPr>
            <a:r>
              <a:rPr lang="en-US" sz="2400" dirty="0">
                <a:solidFill>
                  <a:schemeClr val="tx1"/>
                </a:solidFill>
              </a:rPr>
              <a:t>  Clubs should not have more than $750 in funds </a:t>
            </a:r>
          </a:p>
          <a:p>
            <a:pPr>
              <a:buFont typeface="Wingdings" panose="05000000000000000000" pitchFamily="2" charset="2"/>
              <a:buChar char="§"/>
            </a:pPr>
            <a:r>
              <a:rPr lang="en-US" sz="2400" dirty="0">
                <a:solidFill>
                  <a:schemeClr val="tx1"/>
                </a:solidFill>
              </a:rPr>
              <a:t>  Up to $150 you can keep a ‘cash box’</a:t>
            </a:r>
          </a:p>
          <a:p>
            <a:pPr>
              <a:buFont typeface="Wingdings" panose="05000000000000000000" pitchFamily="2" charset="2"/>
              <a:buChar char="§"/>
            </a:pPr>
            <a:r>
              <a:rPr lang="en-US" sz="2400" dirty="0">
                <a:solidFill>
                  <a:schemeClr val="tx1"/>
                </a:solidFill>
              </a:rPr>
              <a:t>  Over $150 you should open a Club bank account</a:t>
            </a:r>
          </a:p>
          <a:p>
            <a:pPr marL="0" indent="0">
              <a:buNone/>
            </a:pPr>
            <a:r>
              <a:rPr lang="en-US" sz="2400" dirty="0">
                <a:solidFill>
                  <a:schemeClr val="tx1"/>
                </a:solidFill>
              </a:rPr>
              <a:t>Contact the 4-H office as there are fixed procedures for opening a 4-H club bank account and you will need an EIS number that can only be obtained through CCEDC </a:t>
            </a:r>
            <a:endParaRPr lang="en-US" sz="2800" dirty="0"/>
          </a:p>
        </p:txBody>
      </p:sp>
    </p:spTree>
    <p:extLst>
      <p:ext uri="{BB962C8B-B14F-4D97-AF65-F5344CB8AC3E}">
        <p14:creationId xmlns:p14="http://schemas.microsoft.com/office/powerpoint/2010/main" val="3356968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355C6F-9D5A-9880-6F37-B340AA329B8D}"/>
              </a:ext>
            </a:extLst>
          </p:cNvPr>
          <p:cNvSpPr>
            <a:spLocks noGrp="1"/>
          </p:cNvSpPr>
          <p:nvPr>
            <p:ph type="title"/>
          </p:nvPr>
        </p:nvSpPr>
        <p:spPr>
          <a:xfrm>
            <a:off x="914400" y="152400"/>
            <a:ext cx="7543800" cy="1450757"/>
          </a:xfrm>
        </p:spPr>
        <p:txBody>
          <a:bodyPr/>
          <a:lstStyle/>
          <a:p>
            <a:r>
              <a:rPr lang="en-US" dirty="0">
                <a:solidFill>
                  <a:schemeClr val="accent2">
                    <a:lumMod val="75000"/>
                  </a:schemeClr>
                </a:solidFill>
                <a:latin typeface="Calibri "/>
              </a:rPr>
              <a:t>4-H at Dutchess County Fair</a:t>
            </a:r>
          </a:p>
        </p:txBody>
      </p:sp>
      <p:sp>
        <p:nvSpPr>
          <p:cNvPr id="6" name="Rectangle 3">
            <a:extLst>
              <a:ext uri="{FF2B5EF4-FFF2-40B4-BE49-F238E27FC236}">
                <a16:creationId xmlns:a16="http://schemas.microsoft.com/office/drawing/2014/main" id="{7E1E54C2-2EC0-A27D-2D51-4B06FA73A165}"/>
              </a:ext>
            </a:extLst>
          </p:cNvPr>
          <p:cNvSpPr txBox="1">
            <a:spLocks noChangeArrowheads="1"/>
          </p:cNvSpPr>
          <p:nvPr/>
        </p:nvSpPr>
        <p:spPr>
          <a:xfrm>
            <a:off x="609600" y="1828800"/>
            <a:ext cx="7848600" cy="4572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2600" dirty="0">
                <a:solidFill>
                  <a:schemeClr val="tx1"/>
                </a:solidFill>
              </a:rPr>
              <a:t>For many 4-H’ers, exhibiting at the DCF is a highlight – the ‘capstone’ project of their year</a:t>
            </a:r>
          </a:p>
          <a:p>
            <a:pPr marL="0" indent="0" algn="ctr">
              <a:buNone/>
            </a:pPr>
            <a:r>
              <a:rPr lang="en-US" sz="2400" dirty="0">
                <a:solidFill>
                  <a:srgbClr val="C00000"/>
                </a:solidFill>
              </a:rPr>
              <a:t>4-H is about year long learning where kids develop life and leadership skills and project-based skills and knowledge so while fair can be a wonderful experience it is not for everyone and should not be the focus of the program</a:t>
            </a:r>
          </a:p>
          <a:p>
            <a:pPr marL="0" indent="0" algn="ctr">
              <a:buNone/>
            </a:pPr>
            <a:r>
              <a:rPr lang="en-US" sz="2400" dirty="0">
                <a:solidFill>
                  <a:schemeClr val="tx1"/>
                </a:solidFill>
              </a:rPr>
              <a:t>Fair entry is only an option for youth in good standing</a:t>
            </a:r>
          </a:p>
          <a:p>
            <a:pPr marL="0" indent="0" algn="ctr">
              <a:buNone/>
            </a:pPr>
            <a:r>
              <a:rPr lang="en-US" sz="2400" dirty="0">
                <a:solidFill>
                  <a:schemeClr val="tx1"/>
                </a:solidFill>
              </a:rPr>
              <a:t>Fair entries are handled by the Dutchess County Ag Society via their website and have a hard open/close date</a:t>
            </a:r>
          </a:p>
          <a:p>
            <a:pPr marL="0" indent="0" algn="ctr">
              <a:buNone/>
            </a:pPr>
            <a:r>
              <a:rPr lang="en-US" sz="2400" dirty="0">
                <a:solidFill>
                  <a:schemeClr val="tx1"/>
                </a:solidFill>
              </a:rPr>
              <a:t>The 4-H Fairbook, packed with information, comes out in May</a:t>
            </a:r>
          </a:p>
          <a:p>
            <a:pPr marL="0" indent="0" algn="ctr">
              <a:buNone/>
            </a:pPr>
            <a:endParaRPr lang="en-US" sz="1000" dirty="0"/>
          </a:p>
          <a:p>
            <a:pPr marL="0" indent="0">
              <a:buNone/>
            </a:pPr>
            <a:endParaRPr lang="en-US" sz="2800" dirty="0"/>
          </a:p>
        </p:txBody>
      </p:sp>
    </p:spTree>
    <p:extLst>
      <p:ext uri="{BB962C8B-B14F-4D97-AF65-F5344CB8AC3E}">
        <p14:creationId xmlns:p14="http://schemas.microsoft.com/office/powerpoint/2010/main" val="656996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355C6F-9D5A-9880-6F37-B340AA329B8D}"/>
              </a:ext>
            </a:extLst>
          </p:cNvPr>
          <p:cNvSpPr>
            <a:spLocks noGrp="1"/>
          </p:cNvSpPr>
          <p:nvPr>
            <p:ph type="title"/>
          </p:nvPr>
        </p:nvSpPr>
        <p:spPr>
          <a:xfrm>
            <a:off x="914400" y="152400"/>
            <a:ext cx="7543800" cy="1450757"/>
          </a:xfrm>
        </p:spPr>
        <p:txBody>
          <a:bodyPr/>
          <a:lstStyle/>
          <a:p>
            <a:r>
              <a:rPr lang="en-US" dirty="0">
                <a:solidFill>
                  <a:schemeClr val="accent2">
                    <a:lumMod val="75000"/>
                  </a:schemeClr>
                </a:solidFill>
                <a:latin typeface="Calibri "/>
              </a:rPr>
              <a:t>4-H Do’s and Don’ts</a:t>
            </a:r>
          </a:p>
        </p:txBody>
      </p:sp>
      <p:sp>
        <p:nvSpPr>
          <p:cNvPr id="6" name="Rectangle 3">
            <a:extLst>
              <a:ext uri="{FF2B5EF4-FFF2-40B4-BE49-F238E27FC236}">
                <a16:creationId xmlns:a16="http://schemas.microsoft.com/office/drawing/2014/main" id="{7E1E54C2-2EC0-A27D-2D51-4B06FA73A165}"/>
              </a:ext>
            </a:extLst>
          </p:cNvPr>
          <p:cNvSpPr txBox="1">
            <a:spLocks noChangeArrowheads="1"/>
          </p:cNvSpPr>
          <p:nvPr/>
        </p:nvSpPr>
        <p:spPr>
          <a:xfrm>
            <a:off x="609600" y="1828800"/>
            <a:ext cx="7848600" cy="45720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2600" dirty="0">
                <a:solidFill>
                  <a:schemeClr val="tx1"/>
                </a:solidFill>
              </a:rPr>
              <a:t>So much information, regulations and rules!</a:t>
            </a:r>
          </a:p>
          <a:p>
            <a:pPr marL="0" indent="0" algn="ctr">
              <a:buNone/>
            </a:pPr>
            <a:r>
              <a:rPr lang="en-US" sz="2800" dirty="0">
                <a:solidFill>
                  <a:srgbClr val="C00000"/>
                </a:solidFill>
              </a:rPr>
              <a:t>4-H Staff are here to help</a:t>
            </a:r>
          </a:p>
          <a:p>
            <a:pPr marL="0" indent="0">
              <a:buNone/>
            </a:pPr>
            <a:r>
              <a:rPr lang="en-US" sz="2400" dirty="0">
                <a:solidFill>
                  <a:schemeClr val="tx1"/>
                </a:solidFill>
              </a:rPr>
              <a:t>Do take time to read the resources we provide and access the website. Most of what you need to know is there</a:t>
            </a:r>
          </a:p>
          <a:p>
            <a:pPr marL="0" indent="0">
              <a:buNone/>
            </a:pPr>
            <a:r>
              <a:rPr lang="en-US" sz="2400" dirty="0">
                <a:solidFill>
                  <a:schemeClr val="tx1"/>
                </a:solidFill>
              </a:rPr>
              <a:t>Don’t hesitate to reach out and confirm with staff that you have your facts right and the activities you are doing are 4-H appropriate</a:t>
            </a:r>
          </a:p>
          <a:p>
            <a:pPr marL="0" indent="0">
              <a:buNone/>
            </a:pPr>
            <a:r>
              <a:rPr lang="en-US" sz="2400" dirty="0">
                <a:solidFill>
                  <a:schemeClr val="tx1"/>
                </a:solidFill>
              </a:rPr>
              <a:t>Don’t panic – it soon becomes second nature and you will get out just as much as you put in or more</a:t>
            </a:r>
          </a:p>
          <a:p>
            <a:pPr marL="0" indent="0">
              <a:buNone/>
            </a:pPr>
            <a:r>
              <a:rPr lang="en-US" sz="2400" dirty="0">
                <a:solidFill>
                  <a:schemeClr val="tx1"/>
                </a:solidFill>
              </a:rPr>
              <a:t>Do know that your efforts change lives for the better</a:t>
            </a:r>
          </a:p>
          <a:p>
            <a:pPr marL="0" indent="0" algn="ctr">
              <a:buNone/>
            </a:pPr>
            <a:endParaRPr lang="en-US" sz="1000" dirty="0"/>
          </a:p>
          <a:p>
            <a:pPr marL="0" indent="0">
              <a:buNone/>
            </a:pPr>
            <a:endParaRPr lang="en-US" sz="2800" dirty="0"/>
          </a:p>
        </p:txBody>
      </p:sp>
    </p:spTree>
    <p:extLst>
      <p:ext uri="{BB962C8B-B14F-4D97-AF65-F5344CB8AC3E}">
        <p14:creationId xmlns:p14="http://schemas.microsoft.com/office/powerpoint/2010/main" val="2908150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22960" y="286604"/>
            <a:ext cx="7543800" cy="917153"/>
          </a:xfrm>
        </p:spPr>
        <p:txBody>
          <a:bodyPr>
            <a:normAutofit/>
          </a:bodyPr>
          <a:lstStyle/>
          <a:p>
            <a:pPr eaLnBrk="1" hangingPunct="1">
              <a:defRPr/>
            </a:pPr>
            <a:r>
              <a:rPr lang="en-US" dirty="0">
                <a:solidFill>
                  <a:schemeClr val="accent2">
                    <a:lumMod val="75000"/>
                  </a:schemeClr>
                </a:solidFill>
                <a:latin typeface="+mn-lt"/>
              </a:rPr>
              <a:t>4-H Logo(s)</a:t>
            </a:r>
          </a:p>
        </p:txBody>
      </p:sp>
      <p:sp>
        <p:nvSpPr>
          <p:cNvPr id="34820" name="Text Box 5"/>
          <p:cNvSpPr txBox="1">
            <a:spLocks noChangeArrowheads="1"/>
          </p:cNvSpPr>
          <p:nvPr/>
        </p:nvSpPr>
        <p:spPr bwMode="auto">
          <a:xfrm>
            <a:off x="472806" y="4955227"/>
            <a:ext cx="7893953" cy="1200329"/>
          </a:xfrm>
          <a:prstGeom prst="rect">
            <a:avLst/>
          </a:prstGeom>
          <a:noFill/>
          <a:ln w="9525">
            <a:noFill/>
            <a:miter lim="800000"/>
            <a:headEnd/>
            <a:tailEnd/>
          </a:ln>
        </p:spPr>
        <p:txBody>
          <a:bodyPr wrap="square">
            <a:spAutoFit/>
          </a:bodyPr>
          <a:lstStyle/>
          <a:p>
            <a:pPr>
              <a:spcBef>
                <a:spcPct val="50000"/>
              </a:spcBef>
            </a:pPr>
            <a:r>
              <a:rPr lang="en-US" sz="2400" dirty="0"/>
              <a:t>The CCEDC logo, along with a 4-H logo if relevant, should be on all printed materials associated with CCEDC. The logo must not be covered by any other graphics.</a:t>
            </a:r>
          </a:p>
        </p:txBody>
      </p:sp>
      <p:pic>
        <p:nvPicPr>
          <p:cNvPr id="3" name="Picture 2" descr="A close-up of a logo&#10;&#10;Description automatically generated">
            <a:extLst>
              <a:ext uri="{FF2B5EF4-FFF2-40B4-BE49-F238E27FC236}">
                <a16:creationId xmlns:a16="http://schemas.microsoft.com/office/drawing/2014/main" id="{9815C18A-CA8C-F715-5E81-DE1E42997D13}"/>
              </a:ext>
            </a:extLst>
          </p:cNvPr>
          <p:cNvPicPr>
            <a:picLocks noChangeAspect="1"/>
          </p:cNvPicPr>
          <p:nvPr/>
        </p:nvPicPr>
        <p:blipFill rotWithShape="1">
          <a:blip r:embed="rId3">
            <a:extLst>
              <a:ext uri="{28A0092B-C50C-407E-A947-70E740481C1C}">
                <a14:useLocalDpi xmlns:a14="http://schemas.microsoft.com/office/drawing/2010/main" val="0"/>
              </a:ext>
            </a:extLst>
          </a:blip>
          <a:srcRect t="19486" b="40419"/>
          <a:stretch/>
        </p:blipFill>
        <p:spPr>
          <a:xfrm>
            <a:off x="818044" y="2622842"/>
            <a:ext cx="4724400" cy="1050950"/>
          </a:xfrm>
          <a:prstGeom prst="rect">
            <a:avLst/>
          </a:prstGeom>
        </p:spPr>
      </p:pic>
      <p:pic>
        <p:nvPicPr>
          <p:cNvPr id="5" name="Picture 4">
            <a:extLst>
              <a:ext uri="{FF2B5EF4-FFF2-40B4-BE49-F238E27FC236}">
                <a16:creationId xmlns:a16="http://schemas.microsoft.com/office/drawing/2014/main" id="{E657FDF6-98F5-B09E-4149-329023C4F8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974" y="1886836"/>
            <a:ext cx="7341108" cy="781801"/>
          </a:xfrm>
          <a:prstGeom prst="rect">
            <a:avLst/>
          </a:prstGeom>
        </p:spPr>
      </p:pic>
      <p:pic>
        <p:nvPicPr>
          <p:cNvPr id="9" name="Picture 8" descr="A green four leaf clover with white letters&#10;&#10;Description automatically generated">
            <a:extLst>
              <a:ext uri="{FF2B5EF4-FFF2-40B4-BE49-F238E27FC236}">
                <a16:creationId xmlns:a16="http://schemas.microsoft.com/office/drawing/2014/main" id="{E9795DC6-E8FE-A4F2-94FE-89BA75EA1D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0" y="3697536"/>
            <a:ext cx="935735" cy="952346"/>
          </a:xfrm>
          <a:prstGeom prst="rect">
            <a:avLst/>
          </a:prstGeom>
        </p:spPr>
      </p:pic>
      <p:pic>
        <p:nvPicPr>
          <p:cNvPr id="11" name="Picture 10" descr="A logo with farm animals and four leaf clover&#10;&#10;Description automatically generated">
            <a:extLst>
              <a:ext uri="{FF2B5EF4-FFF2-40B4-BE49-F238E27FC236}">
                <a16:creationId xmlns:a16="http://schemas.microsoft.com/office/drawing/2014/main" id="{29E0366A-4DEE-6952-7055-7633BA0E99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6498" y="2708829"/>
            <a:ext cx="2276230" cy="1970117"/>
          </a:xfrm>
          <a:prstGeom prst="rect">
            <a:avLst/>
          </a:prstGeom>
        </p:spPr>
      </p:pic>
      <p:pic>
        <p:nvPicPr>
          <p:cNvPr id="4" name="Picture 3" descr="A green logo with a four leaf clover and white text&#10;&#10;Description automatically generated">
            <a:extLst>
              <a:ext uri="{FF2B5EF4-FFF2-40B4-BE49-F238E27FC236}">
                <a16:creationId xmlns:a16="http://schemas.microsoft.com/office/drawing/2014/main" id="{4AA7D92B-7FFD-23E1-01B6-066C798D1798}"/>
              </a:ext>
            </a:extLst>
          </p:cNvPr>
          <p:cNvPicPr>
            <a:picLocks noChangeAspect="1"/>
          </p:cNvPicPr>
          <p:nvPr/>
        </p:nvPicPr>
        <p:blipFill rotWithShape="1">
          <a:blip r:embed="rId7">
            <a:extLst>
              <a:ext uri="{28A0092B-C50C-407E-A947-70E740481C1C}">
                <a14:useLocalDpi xmlns:a14="http://schemas.microsoft.com/office/drawing/2010/main" val="0"/>
              </a:ext>
            </a:extLst>
          </a:blip>
          <a:srcRect t="10285" b="14179"/>
          <a:stretch/>
        </p:blipFill>
        <p:spPr>
          <a:xfrm>
            <a:off x="5410200" y="267726"/>
            <a:ext cx="2305050" cy="1399886"/>
          </a:xfrm>
          <a:prstGeom prst="rect">
            <a:avLst/>
          </a:prstGeom>
        </p:spPr>
      </p:pic>
      <p:pic>
        <p:nvPicPr>
          <p:cNvPr id="6" name="Picture 5" descr="A red sign with white text&#10;&#10;Description automatically generated">
            <a:extLst>
              <a:ext uri="{FF2B5EF4-FFF2-40B4-BE49-F238E27FC236}">
                <a16:creationId xmlns:a16="http://schemas.microsoft.com/office/drawing/2014/main" id="{02DF4A5F-5BA7-6DA0-DC92-C3D56DDC91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0252" y="3490347"/>
            <a:ext cx="1050950" cy="1050950"/>
          </a:xfrm>
          <a:prstGeom prst="rect">
            <a:avLst/>
          </a:prstGeom>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519064-8CBC-1B2D-04A1-A6CEFEAA518C}"/>
              </a:ext>
            </a:extLst>
          </p:cNvPr>
          <p:cNvSpPr>
            <a:spLocks noGrp="1"/>
          </p:cNvSpPr>
          <p:nvPr>
            <p:ph type="title"/>
          </p:nvPr>
        </p:nvSpPr>
        <p:spPr>
          <a:xfrm>
            <a:off x="152400" y="594358"/>
            <a:ext cx="2590800" cy="3825241"/>
          </a:xfrm>
        </p:spPr>
        <p:txBody>
          <a:bodyPr/>
          <a:lstStyle/>
          <a:p>
            <a:r>
              <a:rPr lang="en-US" dirty="0"/>
              <a:t>INCLUSIVE WELCOMING</a:t>
            </a:r>
            <a:br>
              <a:rPr lang="en-US" dirty="0"/>
            </a:br>
            <a:r>
              <a:rPr lang="en-US" dirty="0"/>
              <a:t>EQUITABLE</a:t>
            </a:r>
            <a:br>
              <a:rPr lang="en-US" dirty="0"/>
            </a:br>
            <a:r>
              <a:rPr lang="en-US" dirty="0"/>
              <a:t>SAFE</a:t>
            </a:r>
          </a:p>
        </p:txBody>
      </p:sp>
      <p:sp>
        <p:nvSpPr>
          <p:cNvPr id="5" name="Content Placeholder 4">
            <a:extLst>
              <a:ext uri="{FF2B5EF4-FFF2-40B4-BE49-F238E27FC236}">
                <a16:creationId xmlns:a16="http://schemas.microsoft.com/office/drawing/2014/main" id="{B256B3F6-C201-A448-04F6-7F00FD4B327B}"/>
              </a:ext>
            </a:extLst>
          </p:cNvPr>
          <p:cNvSpPr>
            <a:spLocks noGrp="1"/>
          </p:cNvSpPr>
          <p:nvPr>
            <p:ph idx="1"/>
          </p:nvPr>
        </p:nvSpPr>
        <p:spPr>
          <a:xfrm>
            <a:off x="3460237" y="731520"/>
            <a:ext cx="5074163" cy="5257800"/>
          </a:xfrm>
        </p:spPr>
        <p:txBody>
          <a:bodyPr/>
          <a:lstStyle/>
          <a:p>
            <a:r>
              <a:rPr lang="en-US" sz="2400" dirty="0"/>
              <a:t>No person shall be denied admission to any educational program or activity or be denied employment (with CCE) on the basis of any legally prohibited discrimination involving, but not limited to, such factors as race, color, religion, political beliefs, national or ethnic origin, gender, sexual orientation, age, marital or family status, veteran status, or disability.  </a:t>
            </a:r>
          </a:p>
          <a:p>
            <a:r>
              <a:rPr lang="en-US" sz="2400" dirty="0"/>
              <a:t>CCE is an Equal Opportunity Employer and Program Provider and invites all those with special needs to contact us regarding those needs that we may arrange for services.</a:t>
            </a:r>
          </a:p>
          <a:p>
            <a:endParaRPr lang="en-US" dirty="0"/>
          </a:p>
        </p:txBody>
      </p:sp>
    </p:spTree>
    <p:extLst>
      <p:ext uri="{BB962C8B-B14F-4D97-AF65-F5344CB8AC3E}">
        <p14:creationId xmlns:p14="http://schemas.microsoft.com/office/powerpoint/2010/main" val="1768551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FC60-72FD-B104-B899-5CF1AF46CB78}"/>
              </a:ext>
            </a:extLst>
          </p:cNvPr>
          <p:cNvSpPr>
            <a:spLocks noGrp="1"/>
          </p:cNvSpPr>
          <p:nvPr>
            <p:ph type="title"/>
          </p:nvPr>
        </p:nvSpPr>
        <p:spPr/>
        <p:txBody>
          <a:bodyPr/>
          <a:lstStyle/>
          <a:p>
            <a:r>
              <a:rPr lang="en-US" dirty="0">
                <a:solidFill>
                  <a:srgbClr val="C00000"/>
                </a:solidFill>
                <a:latin typeface="+mn-lt"/>
              </a:rPr>
              <a:t>4-H is for ALL Young People</a:t>
            </a:r>
          </a:p>
        </p:txBody>
      </p:sp>
      <p:sp>
        <p:nvSpPr>
          <p:cNvPr id="3" name="Content Placeholder 2">
            <a:extLst>
              <a:ext uri="{FF2B5EF4-FFF2-40B4-BE49-F238E27FC236}">
                <a16:creationId xmlns:a16="http://schemas.microsoft.com/office/drawing/2014/main" id="{1AC3ECD6-D8EA-8DBE-C8C8-8559DD9D44A5}"/>
              </a:ext>
            </a:extLst>
          </p:cNvPr>
          <p:cNvSpPr>
            <a:spLocks noGrp="1"/>
          </p:cNvSpPr>
          <p:nvPr>
            <p:ph idx="1"/>
          </p:nvPr>
        </p:nvSpPr>
        <p:spPr>
          <a:xfrm>
            <a:off x="739139" y="1934115"/>
            <a:ext cx="7711441" cy="1659466"/>
          </a:xfrm>
        </p:spPr>
        <p:txBody>
          <a:bodyPr>
            <a:normAutofit/>
          </a:bodyPr>
          <a:lstStyle/>
          <a:p>
            <a:r>
              <a:rPr lang="en-US" sz="3600" dirty="0">
                <a:solidFill>
                  <a:schemeClr val="tx1"/>
                </a:solidFill>
              </a:rPr>
              <a:t>Here in Dutchess County, we have a Zero Tolerance policy towards any form of discrimination, bullying or harassment.</a:t>
            </a:r>
          </a:p>
        </p:txBody>
      </p:sp>
      <p:pic>
        <p:nvPicPr>
          <p:cNvPr id="2050" name="Picture 2">
            <a:extLst>
              <a:ext uri="{FF2B5EF4-FFF2-40B4-BE49-F238E27FC236}">
                <a16:creationId xmlns:a16="http://schemas.microsoft.com/office/drawing/2014/main" id="{299E7885-6ECB-33B4-CF8B-10DF5AFAFE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75" y="3810000"/>
            <a:ext cx="481965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577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944135" y="457200"/>
            <a:ext cx="6705601" cy="1066800"/>
          </a:xfrm>
        </p:spPr>
        <p:txBody>
          <a:bodyPr>
            <a:normAutofit fontScale="90000"/>
          </a:bodyPr>
          <a:lstStyle/>
          <a:p>
            <a:pPr eaLnBrk="1" hangingPunct="1">
              <a:defRPr/>
            </a:pPr>
            <a:r>
              <a:rPr lang="en-US" sz="4000" dirty="0">
                <a:solidFill>
                  <a:schemeClr val="accent2">
                    <a:lumMod val="75000"/>
                  </a:schemeClr>
                </a:solidFill>
                <a:latin typeface="+mn-lt"/>
              </a:rPr>
              <a:t>All CCEDC Materials must contain the following statement:</a:t>
            </a:r>
          </a:p>
        </p:txBody>
      </p:sp>
      <p:sp>
        <p:nvSpPr>
          <p:cNvPr id="33795" name="Text Box 4"/>
          <p:cNvSpPr>
            <a:spLocks noGrp="1" noChangeArrowheads="1"/>
          </p:cNvSpPr>
          <p:nvPr>
            <p:ph idx="1"/>
          </p:nvPr>
        </p:nvSpPr>
        <p:spPr>
          <a:xfrm>
            <a:off x="944135" y="1981200"/>
            <a:ext cx="7361666" cy="4114800"/>
          </a:xfrm>
          <a:noFill/>
        </p:spPr>
        <p:txBody>
          <a:bodyPr>
            <a:noAutofit/>
          </a:bodyPr>
          <a:lstStyle/>
          <a:p>
            <a:pPr eaLnBrk="1" hangingPunct="1">
              <a:lnSpc>
                <a:spcPct val="150000"/>
              </a:lnSpc>
              <a:spcBef>
                <a:spcPct val="50000"/>
              </a:spcBef>
              <a:buClrTx/>
              <a:buSzTx/>
              <a:buFontTx/>
              <a:buNone/>
            </a:pPr>
            <a:r>
              <a:rPr lang="en-US" sz="2800" i="1" dirty="0">
                <a:effectLst/>
              </a:rPr>
              <a:t>“CCE provides equal program and employment opportunities. The programs provided by this agency are partially funded by monies received from the County of Dutchess. Please contact the Cornell Cooperative Extension Dutchess County office if you have any special needs”.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381000"/>
            <a:ext cx="6347713" cy="838200"/>
          </a:xfrm>
        </p:spPr>
        <p:txBody>
          <a:bodyPr/>
          <a:lstStyle/>
          <a:p>
            <a:pPr eaLnBrk="1" hangingPunct="1">
              <a:defRPr/>
            </a:pPr>
            <a:r>
              <a:rPr lang="en-US" sz="4000" dirty="0">
                <a:solidFill>
                  <a:schemeClr val="accent2">
                    <a:lumMod val="75000"/>
                  </a:schemeClr>
                </a:solidFill>
                <a:latin typeface="+mn-lt"/>
              </a:rPr>
              <a:t>Where to get Information</a:t>
            </a:r>
          </a:p>
        </p:txBody>
      </p:sp>
      <p:sp>
        <p:nvSpPr>
          <p:cNvPr id="68611" name="Rectangle 3"/>
          <p:cNvSpPr>
            <a:spLocks noGrp="1" noChangeArrowheads="1"/>
          </p:cNvSpPr>
          <p:nvPr>
            <p:ph idx="1"/>
          </p:nvPr>
        </p:nvSpPr>
        <p:spPr>
          <a:xfrm>
            <a:off x="457200" y="1981200"/>
            <a:ext cx="8458200" cy="4495800"/>
          </a:xfrm>
        </p:spPr>
        <p:txBody>
          <a:bodyPr>
            <a:normAutofit/>
          </a:bodyPr>
          <a:lstStyle/>
          <a:p>
            <a:pPr marL="0" indent="0">
              <a:lnSpc>
                <a:spcPct val="120000"/>
              </a:lnSpc>
              <a:spcBef>
                <a:spcPts val="600"/>
              </a:spcBef>
              <a:spcAft>
                <a:spcPts val="600"/>
              </a:spcAft>
              <a:buNone/>
              <a:defRPr/>
            </a:pPr>
            <a:r>
              <a:rPr lang="en-US" sz="2400" dirty="0">
                <a:hlinkClick r:id="rId3"/>
              </a:rPr>
              <a:t>https://ccedutchess.org/</a:t>
            </a:r>
            <a:r>
              <a:rPr lang="en-US" sz="2400" dirty="0"/>
              <a:t>   </a:t>
            </a:r>
            <a:r>
              <a:rPr lang="en-US" sz="2400" dirty="0">
                <a:solidFill>
                  <a:schemeClr val="tx1"/>
                </a:solidFill>
              </a:rPr>
              <a:t>(CCEDC)</a:t>
            </a:r>
            <a:endParaRPr lang="en-US" sz="2400" dirty="0"/>
          </a:p>
          <a:p>
            <a:pPr marL="0" indent="0">
              <a:lnSpc>
                <a:spcPct val="120000"/>
              </a:lnSpc>
              <a:spcBef>
                <a:spcPts val="600"/>
              </a:spcBef>
              <a:spcAft>
                <a:spcPts val="600"/>
              </a:spcAft>
              <a:buNone/>
              <a:defRPr/>
            </a:pPr>
            <a:r>
              <a:rPr lang="en-US" sz="2400" dirty="0">
                <a:hlinkClick r:id="rId4"/>
              </a:rPr>
              <a:t>https://dutchesscounty4h.weebly.com/</a:t>
            </a:r>
            <a:r>
              <a:rPr lang="en-US" sz="2400" dirty="0"/>
              <a:t>   (</a:t>
            </a:r>
            <a:r>
              <a:rPr lang="en-US" sz="2400" dirty="0">
                <a:solidFill>
                  <a:schemeClr val="tx1"/>
                </a:solidFill>
              </a:rPr>
              <a:t>CCEDC 4-H)</a:t>
            </a:r>
            <a:endParaRPr lang="en-US" sz="2400" dirty="0"/>
          </a:p>
          <a:p>
            <a:pPr marL="0" indent="0" eaLnBrk="1" hangingPunct="1">
              <a:lnSpc>
                <a:spcPct val="120000"/>
              </a:lnSpc>
              <a:spcBef>
                <a:spcPts val="600"/>
              </a:spcBef>
              <a:spcAft>
                <a:spcPts val="600"/>
              </a:spcAft>
              <a:buNone/>
              <a:defRPr/>
            </a:pPr>
            <a:r>
              <a:rPr lang="en-US" sz="2400" dirty="0">
                <a:hlinkClick r:id="rId5"/>
              </a:rPr>
              <a:t>https://cals.cornell.edu/cornell-cooperative-extension</a:t>
            </a:r>
            <a:r>
              <a:rPr lang="en-US" sz="2400" dirty="0"/>
              <a:t>  </a:t>
            </a:r>
            <a:r>
              <a:rPr lang="en-US" sz="2400" dirty="0">
                <a:solidFill>
                  <a:schemeClr val="tx1"/>
                </a:solidFill>
              </a:rPr>
              <a:t>(NYS CCE)</a:t>
            </a:r>
          </a:p>
          <a:p>
            <a:pPr marL="0" indent="0" eaLnBrk="1" hangingPunct="1">
              <a:lnSpc>
                <a:spcPct val="120000"/>
              </a:lnSpc>
              <a:spcBef>
                <a:spcPts val="600"/>
              </a:spcBef>
              <a:spcAft>
                <a:spcPts val="600"/>
              </a:spcAft>
              <a:buNone/>
              <a:defRPr/>
            </a:pPr>
            <a:r>
              <a:rPr lang="en-US" sz="2400" dirty="0">
                <a:hlinkClick r:id="rId6"/>
              </a:rPr>
              <a:t>https://cals.cornell.edu/kelly-campbell</a:t>
            </a:r>
            <a:r>
              <a:rPr lang="en-US" sz="2400" dirty="0"/>
              <a:t>  (</a:t>
            </a:r>
            <a:r>
              <a:rPr lang="en-US" sz="2400" dirty="0">
                <a:solidFill>
                  <a:schemeClr val="tx1"/>
                </a:solidFill>
              </a:rPr>
              <a:t>NYS CCE </a:t>
            </a:r>
            <a:r>
              <a:rPr lang="en-US" sz="1800" dirty="0">
                <a:solidFill>
                  <a:schemeClr val="tx1"/>
                </a:solidFill>
              </a:rPr>
              <a:t>Volunteer Coordinator)</a:t>
            </a:r>
          </a:p>
          <a:p>
            <a:pPr marL="0" indent="0" eaLnBrk="1" hangingPunct="1">
              <a:lnSpc>
                <a:spcPct val="120000"/>
              </a:lnSpc>
              <a:spcBef>
                <a:spcPts val="600"/>
              </a:spcBef>
              <a:spcAft>
                <a:spcPts val="600"/>
              </a:spcAft>
              <a:buNone/>
              <a:defRPr/>
            </a:pPr>
            <a:r>
              <a:rPr lang="en-US" sz="2400" dirty="0">
                <a:hlinkClick r:id="rId7"/>
              </a:rPr>
              <a:t>https://volunteers.cce.cornell.edu/</a:t>
            </a:r>
            <a:r>
              <a:rPr lang="en-US" sz="2400" dirty="0"/>
              <a:t>  (CCE Volunteer Resources)</a:t>
            </a:r>
          </a:p>
          <a:p>
            <a:pPr marL="0" indent="0" eaLnBrk="1" hangingPunct="1">
              <a:lnSpc>
                <a:spcPct val="120000"/>
              </a:lnSpc>
              <a:spcBef>
                <a:spcPts val="600"/>
              </a:spcBef>
              <a:spcAft>
                <a:spcPts val="600"/>
              </a:spcAft>
              <a:buNone/>
              <a:defRPr/>
            </a:pPr>
            <a:r>
              <a:rPr lang="en-US" sz="2400" dirty="0">
                <a:hlinkClick r:id="rId8"/>
              </a:rPr>
              <a:t>https://4-h.org/</a:t>
            </a:r>
            <a:r>
              <a:rPr lang="en-US" sz="2400" dirty="0"/>
              <a:t>  (National 4-H website)</a:t>
            </a:r>
          </a:p>
          <a:p>
            <a:pPr marL="0" indent="0" eaLnBrk="1" hangingPunct="1">
              <a:buNone/>
              <a:defRPr/>
            </a:pPr>
            <a:endParaRPr lang="en-US" sz="1600" dirty="0"/>
          </a:p>
          <a:p>
            <a:pPr marL="0" indent="0" eaLnBrk="1" hangingPunct="1">
              <a:buNone/>
              <a:defRPr/>
            </a:pPr>
            <a:endParaRPr lang="en-US" sz="1600"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type="subTitle" idx="1"/>
          </p:nvPr>
        </p:nvSpPr>
        <p:spPr>
          <a:xfrm>
            <a:off x="762000" y="2438400"/>
            <a:ext cx="7239000" cy="1752600"/>
          </a:xfrm>
        </p:spPr>
        <p:txBody>
          <a:bodyPr>
            <a:normAutofit fontScale="92500" lnSpcReduction="20000"/>
          </a:bodyPr>
          <a:lstStyle/>
          <a:p>
            <a:pPr algn="ctr" eaLnBrk="1" hangingPunct="1">
              <a:defRPr/>
            </a:pPr>
            <a:r>
              <a:rPr lang="en-US" sz="4000" dirty="0">
                <a:solidFill>
                  <a:schemeClr val="accent2">
                    <a:lumMod val="75000"/>
                  </a:schemeClr>
                </a:solidFill>
                <a:latin typeface="+mn-lt"/>
                <a:sym typeface="Wingdings" pitchFamily="2" charset="2"/>
              </a:rPr>
              <a:t>Questions Welcome.</a:t>
            </a:r>
          </a:p>
          <a:p>
            <a:pPr algn="ctr" eaLnBrk="1" hangingPunct="1">
              <a:defRPr/>
            </a:pPr>
            <a:r>
              <a:rPr lang="en-US" sz="4000" b="1" dirty="0">
                <a:solidFill>
                  <a:schemeClr val="tx1"/>
                </a:solidFill>
                <a:sym typeface="Wingdings" pitchFamily="2" charset="2"/>
                <a:hlinkClick r:id="rId3"/>
              </a:rPr>
              <a:t>Email: Jane Rodd</a:t>
            </a:r>
            <a:endParaRPr lang="en-US" sz="4000" b="1" dirty="0">
              <a:solidFill>
                <a:schemeClr val="tx1"/>
              </a:solidFill>
              <a:sym typeface="Wingdings" pitchFamily="2" charset="2"/>
            </a:endParaRPr>
          </a:p>
          <a:p>
            <a:pPr algn="ctr">
              <a:defRPr/>
            </a:pPr>
            <a:r>
              <a:rPr lang="en-US" sz="4300" i="1" dirty="0">
                <a:solidFill>
                  <a:schemeClr val="accent2">
                    <a:lumMod val="75000"/>
                  </a:schemeClr>
                </a:solidFill>
                <a:latin typeface="+mn-lt"/>
              </a:rPr>
              <a:t>Thank you for your time!</a:t>
            </a:r>
            <a:r>
              <a:rPr lang="en-US" sz="4300" i="1" dirty="0">
                <a:solidFill>
                  <a:schemeClr val="accent2">
                    <a:lumMod val="75000"/>
                  </a:schemeClr>
                </a:solidFill>
                <a:latin typeface="+mn-lt"/>
                <a:sym typeface="Wingdings" pitchFamily="2" charset="2"/>
              </a:rPr>
              <a:t> </a:t>
            </a:r>
          </a:p>
          <a:p>
            <a:pPr algn="ctr" eaLnBrk="1" hangingPunct="1">
              <a:defRPr/>
            </a:pPr>
            <a:endParaRPr lang="en-US" sz="4000" b="1" dirty="0">
              <a:solidFill>
                <a:schemeClr val="tx1"/>
              </a:solidFill>
            </a:endParaRPr>
          </a:p>
          <a:p>
            <a:pPr eaLnBrk="1" hangingPunct="1">
              <a:defRPr/>
            </a:pPr>
            <a:endParaRPr lang="en-US" b="1" dirty="0"/>
          </a:p>
        </p:txBody>
      </p:sp>
      <p:pic>
        <p:nvPicPr>
          <p:cNvPr id="3" name="Picture 2" descr="A close-up of a logo&#10;&#10;Description automatically generated">
            <a:extLst>
              <a:ext uri="{FF2B5EF4-FFF2-40B4-BE49-F238E27FC236}">
                <a16:creationId xmlns:a16="http://schemas.microsoft.com/office/drawing/2014/main" id="{CDA546A9-9BB7-572D-D1C3-678DA274978A}"/>
              </a:ext>
            </a:extLst>
          </p:cNvPr>
          <p:cNvPicPr>
            <a:picLocks noChangeAspect="1"/>
          </p:cNvPicPr>
          <p:nvPr/>
        </p:nvPicPr>
        <p:blipFill rotWithShape="1">
          <a:blip r:embed="rId4">
            <a:extLst>
              <a:ext uri="{28A0092B-C50C-407E-A947-70E740481C1C}">
                <a14:useLocalDpi xmlns:a14="http://schemas.microsoft.com/office/drawing/2010/main" val="0"/>
              </a:ext>
            </a:extLst>
          </a:blip>
          <a:srcRect t="23952" b="42515"/>
          <a:stretch/>
        </p:blipFill>
        <p:spPr>
          <a:xfrm>
            <a:off x="381000" y="5105400"/>
            <a:ext cx="5734045" cy="1066801"/>
          </a:xfrm>
          <a:prstGeom prst="rect">
            <a:avLst/>
          </a:prstGeom>
        </p:spPr>
      </p:pic>
      <p:pic>
        <p:nvPicPr>
          <p:cNvPr id="2050" name="Picture 2" descr="4-H Volunteers | Extension Marketing and Communications">
            <a:extLst>
              <a:ext uri="{FF2B5EF4-FFF2-40B4-BE49-F238E27FC236}">
                <a16:creationId xmlns:a16="http://schemas.microsoft.com/office/drawing/2014/main" id="{420BA2C4-52A2-06B9-DCCE-A4C297B488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1835" y="228601"/>
            <a:ext cx="2377439" cy="198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25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7216E3-016A-27EB-48E4-BFC2417EFB20}"/>
              </a:ext>
            </a:extLst>
          </p:cNvPr>
          <p:cNvSpPr>
            <a:spLocks noGrp="1"/>
          </p:cNvSpPr>
          <p:nvPr>
            <p:ph type="title"/>
          </p:nvPr>
        </p:nvSpPr>
        <p:spPr>
          <a:xfrm>
            <a:off x="342900" y="594359"/>
            <a:ext cx="2628900" cy="2286000"/>
          </a:xfrm>
        </p:spPr>
        <p:txBody>
          <a:bodyPr>
            <a:normAutofit/>
          </a:bodyPr>
          <a:lstStyle/>
          <a:p>
            <a:r>
              <a:rPr lang="en-US" sz="4400" dirty="0">
                <a:solidFill>
                  <a:schemeClr val="bg1"/>
                </a:solidFill>
              </a:rPr>
              <a:t>Volunteers Matter</a:t>
            </a:r>
          </a:p>
        </p:txBody>
      </p:sp>
      <p:sp>
        <p:nvSpPr>
          <p:cNvPr id="5" name="Subtitle 4">
            <a:extLst>
              <a:ext uri="{FF2B5EF4-FFF2-40B4-BE49-F238E27FC236}">
                <a16:creationId xmlns:a16="http://schemas.microsoft.com/office/drawing/2014/main" id="{F27E536E-69EA-F7F5-1DA4-0F96CC0EC585}"/>
              </a:ext>
            </a:extLst>
          </p:cNvPr>
          <p:cNvSpPr>
            <a:spLocks noGrp="1"/>
          </p:cNvSpPr>
          <p:nvPr>
            <p:ph idx="1"/>
          </p:nvPr>
        </p:nvSpPr>
        <p:spPr>
          <a:xfrm>
            <a:off x="3460237" y="1905000"/>
            <a:ext cx="5009393" cy="4084320"/>
          </a:xfrm>
        </p:spPr>
        <p:txBody>
          <a:bodyPr>
            <a:normAutofit/>
          </a:bodyPr>
          <a:lstStyle/>
          <a:p>
            <a:pPr algn="ctr"/>
            <a:r>
              <a:rPr lang="en-US" sz="3600" dirty="0">
                <a:solidFill>
                  <a:schemeClr val="tx1"/>
                </a:solidFill>
              </a:rPr>
              <a:t>About volunteering </a:t>
            </a:r>
          </a:p>
          <a:p>
            <a:pPr algn="ctr"/>
            <a:r>
              <a:rPr lang="en-US" sz="3600" dirty="0">
                <a:solidFill>
                  <a:schemeClr val="tx1"/>
                </a:solidFill>
              </a:rPr>
              <a:t>with the </a:t>
            </a:r>
          </a:p>
          <a:p>
            <a:pPr algn="ctr"/>
            <a:r>
              <a:rPr lang="en-US" sz="3600" dirty="0">
                <a:solidFill>
                  <a:schemeClr val="tx1"/>
                </a:solidFill>
              </a:rPr>
              <a:t>CCEDC 4-H program</a:t>
            </a:r>
          </a:p>
        </p:txBody>
      </p:sp>
    </p:spTree>
    <p:extLst>
      <p:ext uri="{BB962C8B-B14F-4D97-AF65-F5344CB8AC3E}">
        <p14:creationId xmlns:p14="http://schemas.microsoft.com/office/powerpoint/2010/main" val="1247595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583D2-AD5C-330C-D107-5E81DFB6DC47}"/>
              </a:ext>
            </a:extLst>
          </p:cNvPr>
          <p:cNvSpPr>
            <a:spLocks noGrp="1"/>
          </p:cNvSpPr>
          <p:nvPr>
            <p:ph type="title"/>
          </p:nvPr>
        </p:nvSpPr>
        <p:spPr/>
        <p:txBody>
          <a:bodyPr/>
          <a:lstStyle/>
          <a:p>
            <a:r>
              <a:rPr lang="en-US" dirty="0">
                <a:solidFill>
                  <a:schemeClr val="accent1">
                    <a:lumMod val="75000"/>
                  </a:schemeClr>
                </a:solidFill>
                <a:latin typeface="+mn-lt"/>
              </a:rPr>
              <a:t>4-H Volunteers are Essential</a:t>
            </a:r>
          </a:p>
        </p:txBody>
      </p:sp>
      <p:sp>
        <p:nvSpPr>
          <p:cNvPr id="3" name="Content Placeholder 2">
            <a:extLst>
              <a:ext uri="{FF2B5EF4-FFF2-40B4-BE49-F238E27FC236}">
                <a16:creationId xmlns:a16="http://schemas.microsoft.com/office/drawing/2014/main" id="{8EFE115F-DD99-0A6D-35A4-F19219E66CA1}"/>
              </a:ext>
            </a:extLst>
          </p:cNvPr>
          <p:cNvSpPr>
            <a:spLocks noGrp="1"/>
          </p:cNvSpPr>
          <p:nvPr>
            <p:ph idx="1"/>
          </p:nvPr>
        </p:nvSpPr>
        <p:spPr>
          <a:xfrm>
            <a:off x="822959" y="1845734"/>
            <a:ext cx="7543801" cy="1450757"/>
          </a:xfrm>
        </p:spPr>
        <p:txBody>
          <a:bodyPr>
            <a:normAutofit/>
          </a:bodyPr>
          <a:lstStyle/>
          <a:p>
            <a:pPr algn="ctr"/>
            <a:r>
              <a:rPr lang="en-US" sz="2800" dirty="0">
                <a:solidFill>
                  <a:schemeClr val="tx1"/>
                </a:solidFill>
              </a:rPr>
              <a:t>By enrolling as a 4-H volunteer you become a part of this powerful organization that has the power to change the lives of young people for the better.</a:t>
            </a:r>
          </a:p>
        </p:txBody>
      </p:sp>
      <p:pic>
        <p:nvPicPr>
          <p:cNvPr id="1026" name="Picture 2" descr="Walt Disney Quote: “What ever you do, do it well. Do it so well that when  people see you do it they will want to come back and see you do it...”">
            <a:extLst>
              <a:ext uri="{FF2B5EF4-FFF2-40B4-BE49-F238E27FC236}">
                <a16:creationId xmlns:a16="http://schemas.microsoft.com/office/drawing/2014/main" id="{C98D1C7A-3BF6-25D0-AAAE-E154E55A1B0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166" t="24261" r="12500" b="23500"/>
          <a:stretch/>
        </p:blipFill>
        <p:spPr bwMode="auto">
          <a:xfrm>
            <a:off x="1242059" y="3296491"/>
            <a:ext cx="6705600" cy="268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95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583D2-AD5C-330C-D107-5E81DFB6DC47}"/>
              </a:ext>
            </a:extLst>
          </p:cNvPr>
          <p:cNvSpPr>
            <a:spLocks noGrp="1"/>
          </p:cNvSpPr>
          <p:nvPr>
            <p:ph type="title"/>
          </p:nvPr>
        </p:nvSpPr>
        <p:spPr/>
        <p:txBody>
          <a:bodyPr>
            <a:normAutofit/>
          </a:bodyPr>
          <a:lstStyle/>
          <a:p>
            <a:r>
              <a:rPr lang="en-US" sz="4400" dirty="0">
                <a:solidFill>
                  <a:schemeClr val="accent2">
                    <a:lumMod val="75000"/>
                  </a:schemeClr>
                </a:solidFill>
                <a:latin typeface="+mn-lt"/>
              </a:rPr>
              <a:t>Value of Volunteering</a:t>
            </a:r>
          </a:p>
        </p:txBody>
      </p:sp>
      <p:sp>
        <p:nvSpPr>
          <p:cNvPr id="3" name="Content Placeholder 2">
            <a:extLst>
              <a:ext uri="{FF2B5EF4-FFF2-40B4-BE49-F238E27FC236}">
                <a16:creationId xmlns:a16="http://schemas.microsoft.com/office/drawing/2014/main" id="{8EFE115F-DD99-0A6D-35A4-F19219E66CA1}"/>
              </a:ext>
            </a:extLst>
          </p:cNvPr>
          <p:cNvSpPr>
            <a:spLocks noGrp="1"/>
          </p:cNvSpPr>
          <p:nvPr>
            <p:ph idx="1"/>
          </p:nvPr>
        </p:nvSpPr>
        <p:spPr>
          <a:xfrm>
            <a:off x="839687" y="1834212"/>
            <a:ext cx="7618513" cy="4414188"/>
          </a:xfrm>
        </p:spPr>
        <p:txBody>
          <a:bodyPr>
            <a:noAutofit/>
          </a:bodyPr>
          <a:lstStyle/>
          <a:p>
            <a:pPr algn="l"/>
            <a:r>
              <a:rPr lang="en-US" sz="2400" b="0" i="0" dirty="0">
                <a:solidFill>
                  <a:srgbClr val="0B1344"/>
                </a:solidFill>
                <a:effectLst/>
              </a:rPr>
              <a:t>The 2023 </a:t>
            </a:r>
            <a:r>
              <a:rPr lang="en-US" sz="2400" dirty="0">
                <a:solidFill>
                  <a:srgbClr val="0B1344"/>
                </a:solidFill>
              </a:rPr>
              <a:t>e</a:t>
            </a:r>
            <a:r>
              <a:rPr lang="en-US" sz="2400" b="0" i="0" dirty="0">
                <a:solidFill>
                  <a:srgbClr val="0B1344"/>
                </a:solidFill>
                <a:effectLst/>
              </a:rPr>
              <a:t>stimated </a:t>
            </a:r>
            <a:r>
              <a:rPr lang="en-US" sz="2400" dirty="0">
                <a:solidFill>
                  <a:srgbClr val="0B1344"/>
                </a:solidFill>
              </a:rPr>
              <a:t>n</a:t>
            </a:r>
            <a:r>
              <a:rPr lang="en-US" sz="2400" b="0" i="0" dirty="0">
                <a:solidFill>
                  <a:srgbClr val="0B1344"/>
                </a:solidFill>
                <a:effectLst/>
              </a:rPr>
              <a:t>ational </a:t>
            </a:r>
            <a:r>
              <a:rPr lang="en-US" sz="2400" dirty="0">
                <a:solidFill>
                  <a:srgbClr val="0B1344"/>
                </a:solidFill>
              </a:rPr>
              <a:t>v</a:t>
            </a:r>
            <a:r>
              <a:rPr lang="en-US" sz="2400" b="0" i="0" dirty="0">
                <a:solidFill>
                  <a:srgbClr val="0B1344"/>
                </a:solidFill>
                <a:effectLst/>
              </a:rPr>
              <a:t>alue of </a:t>
            </a:r>
            <a:r>
              <a:rPr lang="en-US" sz="2400" dirty="0">
                <a:solidFill>
                  <a:srgbClr val="0B1344"/>
                </a:solidFill>
              </a:rPr>
              <a:t>e</a:t>
            </a:r>
            <a:r>
              <a:rPr lang="en-US" sz="2400" b="0" i="0" dirty="0">
                <a:solidFill>
                  <a:srgbClr val="0B1344"/>
                </a:solidFill>
                <a:effectLst/>
              </a:rPr>
              <a:t>ach </a:t>
            </a:r>
            <a:r>
              <a:rPr lang="en-US" sz="2400" dirty="0">
                <a:solidFill>
                  <a:srgbClr val="0B1344"/>
                </a:solidFill>
              </a:rPr>
              <a:t>v</a:t>
            </a:r>
            <a:r>
              <a:rPr lang="en-US" sz="2400" b="0" i="0" dirty="0">
                <a:solidFill>
                  <a:srgbClr val="0B1344"/>
                </a:solidFill>
                <a:effectLst/>
              </a:rPr>
              <a:t>olunteer </a:t>
            </a:r>
            <a:r>
              <a:rPr lang="en-US" sz="2400" dirty="0">
                <a:solidFill>
                  <a:srgbClr val="0B1344"/>
                </a:solidFill>
              </a:rPr>
              <a:t>h</a:t>
            </a:r>
            <a:r>
              <a:rPr lang="en-US" sz="2400" b="0" i="0" dirty="0">
                <a:solidFill>
                  <a:srgbClr val="0B1344"/>
                </a:solidFill>
                <a:effectLst/>
              </a:rPr>
              <a:t>our </a:t>
            </a:r>
            <a:r>
              <a:rPr lang="en-US" sz="2400" dirty="0">
                <a:solidFill>
                  <a:srgbClr val="0B1344"/>
                </a:solidFill>
              </a:rPr>
              <a:t>i</a:t>
            </a:r>
            <a:r>
              <a:rPr lang="en-US" sz="2400" b="0" i="0" dirty="0">
                <a:solidFill>
                  <a:srgbClr val="0B1344"/>
                </a:solidFill>
                <a:effectLst/>
              </a:rPr>
              <a:t>s:</a:t>
            </a:r>
          </a:p>
          <a:p>
            <a:pPr algn="ctr"/>
            <a:r>
              <a:rPr lang="en-US" sz="3600" b="1" i="0" dirty="0">
                <a:solidFill>
                  <a:schemeClr val="accent2">
                    <a:lumMod val="75000"/>
                  </a:schemeClr>
                </a:solidFill>
                <a:effectLst/>
              </a:rPr>
              <a:t>$31.80</a:t>
            </a:r>
          </a:p>
          <a:p>
            <a:r>
              <a:rPr lang="en-US" sz="2600" dirty="0">
                <a:solidFill>
                  <a:schemeClr val="tx1"/>
                </a:solidFill>
              </a:rPr>
              <a:t>4-H has over 60 enrolled volunteers running year-round programs and others who help at specific times. </a:t>
            </a:r>
          </a:p>
          <a:p>
            <a:endParaRPr lang="en-US" sz="800" i="0" dirty="0">
              <a:solidFill>
                <a:schemeClr val="tx1"/>
              </a:solidFill>
              <a:effectLst/>
            </a:endParaRPr>
          </a:p>
          <a:p>
            <a:r>
              <a:rPr lang="en-US" sz="2800" i="0" dirty="0">
                <a:solidFill>
                  <a:schemeClr val="tx1"/>
                </a:solidFill>
                <a:effectLst/>
              </a:rPr>
              <a:t>We estimate that 4-H volunteers </a:t>
            </a:r>
            <a:r>
              <a:rPr lang="en-US" sz="2800" dirty="0">
                <a:solidFill>
                  <a:schemeClr val="tx1"/>
                </a:solidFill>
              </a:rPr>
              <a:t>donate</a:t>
            </a:r>
            <a:r>
              <a:rPr lang="en-US" sz="2800" i="0" dirty="0">
                <a:solidFill>
                  <a:schemeClr val="tx1"/>
                </a:solidFill>
                <a:effectLst/>
              </a:rPr>
              <a:t> 2500 hours = </a:t>
            </a:r>
            <a:r>
              <a:rPr lang="en-US" sz="2800" b="1" i="0" dirty="0">
                <a:solidFill>
                  <a:schemeClr val="accent1">
                    <a:lumMod val="75000"/>
                  </a:schemeClr>
                </a:solidFill>
                <a:effectLst/>
              </a:rPr>
              <a:t>$79,500</a:t>
            </a:r>
            <a:r>
              <a:rPr lang="en-US" sz="2800" b="1" i="0" dirty="0">
                <a:solidFill>
                  <a:schemeClr val="tx1"/>
                </a:solidFill>
                <a:effectLst/>
              </a:rPr>
              <a:t> </a:t>
            </a:r>
            <a:r>
              <a:rPr lang="en-US" sz="2800" i="0" dirty="0">
                <a:solidFill>
                  <a:schemeClr val="tx1"/>
                </a:solidFill>
                <a:effectLst/>
              </a:rPr>
              <a:t>in service to the community each year!!!</a:t>
            </a:r>
          </a:p>
          <a:p>
            <a:r>
              <a:rPr lang="en-US" sz="2800" dirty="0">
                <a:solidFill>
                  <a:schemeClr val="tx1"/>
                </a:solidFill>
              </a:rPr>
              <a:t>With just 2.5 staff members, our programming would be cut by at least 60% without you!</a:t>
            </a:r>
          </a:p>
          <a:p>
            <a:endParaRPr lang="en-US" sz="2800" i="0" dirty="0">
              <a:solidFill>
                <a:schemeClr val="tx1"/>
              </a:solidFill>
              <a:effectLst/>
            </a:endParaRPr>
          </a:p>
        </p:txBody>
      </p:sp>
      <p:sp>
        <p:nvSpPr>
          <p:cNvPr id="5" name="TextBox 4">
            <a:extLst>
              <a:ext uri="{FF2B5EF4-FFF2-40B4-BE49-F238E27FC236}">
                <a16:creationId xmlns:a16="http://schemas.microsoft.com/office/drawing/2014/main" id="{8C231B1A-D19D-24AB-023B-678BC49F69CA}"/>
              </a:ext>
            </a:extLst>
          </p:cNvPr>
          <p:cNvSpPr txBox="1"/>
          <p:nvPr/>
        </p:nvSpPr>
        <p:spPr>
          <a:xfrm>
            <a:off x="990600" y="6386730"/>
            <a:ext cx="6324600" cy="369332"/>
          </a:xfrm>
          <a:prstGeom prst="rect">
            <a:avLst/>
          </a:prstGeom>
          <a:noFill/>
        </p:spPr>
        <p:txBody>
          <a:bodyPr wrap="square">
            <a:spAutoFit/>
          </a:bodyPr>
          <a:lstStyle/>
          <a:p>
            <a:r>
              <a:rPr lang="en-US" dirty="0">
                <a:solidFill>
                  <a:schemeClr val="bg1"/>
                </a:solidFill>
              </a:rPr>
              <a:t>https://independentsector.org/resource/value-of-volunteer-time/</a:t>
            </a:r>
          </a:p>
        </p:txBody>
      </p:sp>
    </p:spTree>
    <p:extLst>
      <p:ext uri="{BB962C8B-B14F-4D97-AF65-F5344CB8AC3E}">
        <p14:creationId xmlns:p14="http://schemas.microsoft.com/office/powerpoint/2010/main" val="2070611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0" y="457200"/>
            <a:ext cx="6172200" cy="914400"/>
          </a:xfrm>
        </p:spPr>
        <p:txBody>
          <a:bodyPr/>
          <a:lstStyle/>
          <a:p>
            <a:pPr eaLnBrk="1" hangingPunct="1">
              <a:defRPr/>
            </a:pPr>
            <a:r>
              <a:rPr lang="en-US" sz="4000" dirty="0">
                <a:solidFill>
                  <a:schemeClr val="accent2">
                    <a:lumMod val="75000"/>
                  </a:schemeClr>
                </a:solidFill>
                <a:latin typeface="+mn-lt"/>
              </a:rPr>
              <a:t>Volunteers are Role Models</a:t>
            </a:r>
          </a:p>
        </p:txBody>
      </p:sp>
      <p:sp>
        <p:nvSpPr>
          <p:cNvPr id="8" name="Rectangle 4">
            <a:extLst>
              <a:ext uri="{FF2B5EF4-FFF2-40B4-BE49-F238E27FC236}">
                <a16:creationId xmlns:a16="http://schemas.microsoft.com/office/drawing/2014/main" id="{4934775E-E421-9FF3-CD5F-4C38BF2E16A2}"/>
              </a:ext>
            </a:extLst>
          </p:cNvPr>
          <p:cNvSpPr>
            <a:spLocks noGrp="1" noChangeArrowheads="1"/>
          </p:cNvSpPr>
          <p:nvPr>
            <p:ph idx="1"/>
          </p:nvPr>
        </p:nvSpPr>
        <p:spPr>
          <a:xfrm>
            <a:off x="914400" y="1828800"/>
            <a:ext cx="7772400" cy="4648200"/>
          </a:xfrm>
        </p:spPr>
        <p:txBody>
          <a:bodyPr>
            <a:normAutofit/>
          </a:bodyPr>
          <a:lstStyle/>
          <a:p>
            <a:pPr lvl="1" eaLnBrk="1" hangingPunct="1">
              <a:buNone/>
              <a:defRPr/>
            </a:pPr>
            <a:r>
              <a:rPr lang="en-US" sz="2800" dirty="0"/>
              <a:t>All CCE volunteers, regardless of their status, are help to a strict Code of Conduct.</a:t>
            </a:r>
          </a:p>
          <a:p>
            <a:pPr lvl="1" eaLnBrk="1" hangingPunct="1">
              <a:buNone/>
              <a:defRPr/>
            </a:pPr>
            <a:endParaRPr lang="en-US" sz="800" dirty="0"/>
          </a:p>
          <a:p>
            <a:pPr lvl="1" eaLnBrk="1" hangingPunct="1">
              <a:buNone/>
              <a:defRPr/>
            </a:pPr>
            <a:r>
              <a:rPr lang="en-US" sz="2800" dirty="0">
                <a:hlinkClick r:id="rId3"/>
              </a:rPr>
              <a:t>Please read this by visiting our website</a:t>
            </a:r>
            <a:endParaRPr lang="en-US" sz="2800" dirty="0"/>
          </a:p>
          <a:p>
            <a:pPr lvl="1" eaLnBrk="1" hangingPunct="1">
              <a:buNone/>
              <a:defRPr/>
            </a:pPr>
            <a:endParaRPr lang="en-US" sz="800" dirty="0"/>
          </a:p>
          <a:p>
            <a:pPr lvl="1" algn="ctr" eaLnBrk="1" hangingPunct="1">
              <a:buNone/>
              <a:defRPr/>
            </a:pPr>
            <a:r>
              <a:rPr lang="en-US" sz="2800" b="1" dirty="0"/>
              <a:t>The Code of Conduct covers:</a:t>
            </a:r>
          </a:p>
          <a:p>
            <a:pPr lvl="1" algn="ctr" eaLnBrk="1" hangingPunct="1">
              <a:buNone/>
              <a:defRPr/>
            </a:pPr>
            <a:r>
              <a:rPr lang="en-US" sz="2800" dirty="0"/>
              <a:t>Diversity, equity, inclusion</a:t>
            </a:r>
          </a:p>
          <a:p>
            <a:pPr lvl="1" algn="ctr" eaLnBrk="1" hangingPunct="1">
              <a:buNone/>
              <a:defRPr/>
            </a:pPr>
            <a:r>
              <a:rPr lang="en-US" sz="2800" dirty="0"/>
              <a:t>Expected behaviors </a:t>
            </a:r>
          </a:p>
          <a:p>
            <a:pPr lvl="1" algn="ctr" eaLnBrk="1" hangingPunct="1">
              <a:buNone/>
              <a:defRPr/>
            </a:pPr>
            <a:r>
              <a:rPr lang="en-US" sz="2800" dirty="0"/>
              <a:t>Prohibited behaviors</a:t>
            </a:r>
          </a:p>
          <a:p>
            <a:pPr lvl="1" algn="ctr" eaLnBrk="1" hangingPunct="1">
              <a:buNone/>
              <a:defRPr/>
            </a:pPr>
            <a:r>
              <a:rPr lang="en-US" sz="2800" dirty="0"/>
              <a:t>Confirmation of values that align with CCE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2000" fill="hold"/>
                                        <p:tgtEl>
                                          <p:spTgt spid="32770"/>
                                        </p:tgtEl>
                                        <p:attrNameLst>
                                          <p:attrName>ppt_x</p:attrName>
                                        </p:attrNameLst>
                                      </p:cBhvr>
                                      <p:tavLst>
                                        <p:tav tm="0">
                                          <p:val>
                                            <p:strVal val="#ppt_x"/>
                                          </p:val>
                                        </p:tav>
                                        <p:tav tm="100000">
                                          <p:val>
                                            <p:strVal val="#ppt_x"/>
                                          </p:val>
                                        </p:tav>
                                      </p:tavLst>
                                    </p:anim>
                                    <p:anim calcmode="lin" valueType="num">
                                      <p:cBhvr additive="base">
                                        <p:cTn id="8" dur="2000" fill="hold"/>
                                        <p:tgtEl>
                                          <p:spTgt spid="32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7" name="Rectangle 3"/>
          <p:cNvSpPr>
            <a:spLocks noGrp="1" noChangeArrowheads="1"/>
          </p:cNvSpPr>
          <p:nvPr>
            <p:ph idx="4294967295"/>
          </p:nvPr>
        </p:nvSpPr>
        <p:spPr>
          <a:xfrm>
            <a:off x="4648200" y="606425"/>
            <a:ext cx="4495800" cy="5645150"/>
          </a:xfrm>
        </p:spPr>
        <p:txBody>
          <a:bodyPr anchor="ctr">
            <a:normAutofit/>
          </a:bodyPr>
          <a:lstStyle/>
          <a:p>
            <a:pPr>
              <a:buFont typeface="Wingdings" panose="05000000000000000000" pitchFamily="2" charset="2"/>
              <a:buChar char="§"/>
            </a:pPr>
            <a:r>
              <a:rPr lang="en-US" sz="3600" dirty="0">
                <a:effectLst/>
              </a:rPr>
              <a:t>  Adaptability</a:t>
            </a:r>
          </a:p>
          <a:p>
            <a:pPr eaLnBrk="1" hangingPunct="1">
              <a:buFont typeface="Wingdings" panose="05000000000000000000" pitchFamily="2" charset="2"/>
              <a:buChar char="§"/>
            </a:pPr>
            <a:r>
              <a:rPr lang="en-US" sz="3600" dirty="0">
                <a:effectLst/>
              </a:rPr>
              <a:t>  Self Development</a:t>
            </a:r>
          </a:p>
          <a:p>
            <a:pPr eaLnBrk="1" hangingPunct="1">
              <a:buFont typeface="Wingdings" panose="05000000000000000000" pitchFamily="2" charset="2"/>
              <a:buChar char="§"/>
            </a:pPr>
            <a:r>
              <a:rPr lang="en-US" sz="3600" dirty="0">
                <a:effectLst/>
              </a:rPr>
              <a:t>  Communication</a:t>
            </a:r>
          </a:p>
          <a:p>
            <a:pPr eaLnBrk="1" hangingPunct="1">
              <a:buFont typeface="Wingdings" panose="05000000000000000000" pitchFamily="2" charset="2"/>
              <a:buChar char="§"/>
            </a:pPr>
            <a:r>
              <a:rPr lang="en-US" sz="3600" dirty="0">
                <a:effectLst/>
              </a:rPr>
              <a:t>  Teamwork</a:t>
            </a:r>
          </a:p>
          <a:p>
            <a:pPr eaLnBrk="1" hangingPunct="1">
              <a:buFont typeface="Wingdings" panose="05000000000000000000" pitchFamily="2" charset="2"/>
              <a:buChar char="§"/>
            </a:pPr>
            <a:r>
              <a:rPr lang="en-US" sz="3600" dirty="0">
                <a:effectLst/>
              </a:rPr>
              <a:t>  Service-Minded</a:t>
            </a:r>
          </a:p>
          <a:p>
            <a:pPr eaLnBrk="1" hangingPunct="1">
              <a:buFont typeface="Wingdings" panose="05000000000000000000" pitchFamily="2" charset="2"/>
              <a:buChar char="§"/>
            </a:pPr>
            <a:r>
              <a:rPr lang="en-US" sz="3600" dirty="0">
                <a:effectLst/>
              </a:rPr>
              <a:t>  Stewardship</a:t>
            </a:r>
          </a:p>
          <a:p>
            <a:pPr eaLnBrk="1" hangingPunct="1">
              <a:buFont typeface="Wingdings" panose="05000000000000000000" pitchFamily="2" charset="2"/>
              <a:buChar char="§"/>
            </a:pPr>
            <a:r>
              <a:rPr lang="en-US" sz="3600" dirty="0">
                <a:effectLst/>
              </a:rPr>
              <a:t>  Motivation</a:t>
            </a:r>
          </a:p>
          <a:p>
            <a:pPr eaLnBrk="1" hangingPunct="1">
              <a:buFont typeface="Wingdings" panose="05000000000000000000" pitchFamily="2" charset="2"/>
              <a:buChar char="§"/>
            </a:pPr>
            <a:r>
              <a:rPr lang="en-US" sz="3600" dirty="0">
                <a:effectLst/>
              </a:rPr>
              <a:t>  Inclusiveness</a:t>
            </a:r>
          </a:p>
        </p:txBody>
      </p:sp>
      <p:sp>
        <p:nvSpPr>
          <p:cNvPr id="2" name="Rectangle 3">
            <a:extLst>
              <a:ext uri="{FF2B5EF4-FFF2-40B4-BE49-F238E27FC236}">
                <a16:creationId xmlns:a16="http://schemas.microsoft.com/office/drawing/2014/main" id="{FC7528F9-EE82-9B77-EBE6-E89AEE58BE62}"/>
              </a:ext>
            </a:extLst>
          </p:cNvPr>
          <p:cNvSpPr txBox="1">
            <a:spLocks noChangeArrowheads="1"/>
          </p:cNvSpPr>
          <p:nvPr/>
        </p:nvSpPr>
        <p:spPr>
          <a:xfrm>
            <a:off x="381001" y="685799"/>
            <a:ext cx="3657600" cy="5105401"/>
          </a:xfrm>
          <a:prstGeom prst="rect">
            <a:avLst/>
          </a:prstGeom>
        </p:spPr>
        <p:txBody>
          <a:bodyPr vert="horz" lIns="0" tIns="45720" rIns="0" bIns="45720" rtlCol="0" anchor="ct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4800" dirty="0">
                <a:solidFill>
                  <a:schemeClr val="accent2">
                    <a:lumMod val="75000"/>
                  </a:schemeClr>
                </a:solidFill>
              </a:rPr>
              <a:t>SKILLS FOR SUCCESS</a:t>
            </a:r>
          </a:p>
          <a:p>
            <a:pPr marL="0" indent="0">
              <a:buFont typeface="Calibri" panose="020F0502020204030204" pitchFamily="34" charset="0"/>
              <a:buNone/>
            </a:pPr>
            <a:endParaRPr lang="en-US" dirty="0"/>
          </a:p>
          <a:p>
            <a:pPr marL="0" indent="0" algn="ctr">
              <a:buFont typeface="Calibri" panose="020F0502020204030204" pitchFamily="34" charset="0"/>
              <a:buNone/>
            </a:pPr>
            <a:r>
              <a:rPr lang="en-US" sz="2800" dirty="0">
                <a:solidFill>
                  <a:schemeClr val="tx1"/>
                </a:solidFill>
              </a:rPr>
              <a:t>Leaders must display leadership skills</a:t>
            </a:r>
          </a:p>
          <a:p>
            <a:pPr marL="0" indent="0" algn="ctr">
              <a:buFont typeface="Calibri" panose="020F0502020204030204" pitchFamily="34" charset="0"/>
              <a:buNone/>
            </a:pPr>
            <a:r>
              <a:rPr lang="en-US" sz="2800" dirty="0">
                <a:solidFill>
                  <a:schemeClr val="tx1"/>
                </a:solidFill>
              </a:rPr>
              <a:t>Cornell employees and volunteers are evaluated against these skills</a:t>
            </a:r>
          </a:p>
          <a:p>
            <a:pPr marL="0" indent="0" algn="ctr">
              <a:buFont typeface="Calibri" panose="020F0502020204030204" pitchFamily="34" charset="0"/>
              <a:buNone/>
            </a:pPr>
            <a:r>
              <a:rPr lang="en-US" sz="2800" dirty="0">
                <a:solidFill>
                  <a:schemeClr val="tx1"/>
                </a:solidFill>
              </a:rPr>
              <a:t>With these skills we lead effectively and appropriately</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ornell Cooperative Extension&amp;quot;&quot;/&gt;&lt;property id=&quot;20307&quot; value=&quot;256&quot;/&gt;&lt;/object&gt;&lt;object type=&quot;3&quot; unique_id=&quot;10005&quot;&gt;&lt;property id=&quot;20148&quot; value=&quot;5&quot;/&gt;&lt;property id=&quot;20300&quot; value=&quot;Slide 2 - &amp;quot;Agenda&amp;quot;&quot;/&gt;&lt;property id=&quot;20307&quot; value=&quot;295&quot;/&gt;&lt;/object&gt;&lt;object type=&quot;3&quot; unique_id=&quot;10006&quot;&gt;&lt;property id=&quot;20148&quot; value=&quot;5&quot;/&gt;&lt;property id=&quot;20300&quot; value=&quot;Slide 3 - &amp;quot;Where it all began…&amp;quot;&quot;/&gt;&lt;property id=&quot;20307&quot; value=&quot;266&quot;/&gt;&lt;/object&gt;&lt;object type=&quot;3&quot; unique_id=&quot;10007&quot;&gt;&lt;property id=&quot;20148&quot; value=&quot;5&quot;/&gt;&lt;property id=&quot;20300&quot; value=&quot;Slide 4 - &amp;quot;Land Grant History&amp;quot;&quot;/&gt;&lt;property id=&quot;20307&quot; value=&quot;260&quot;/&gt;&lt;/object&gt;&lt;object type=&quot;3&quot; unique_id=&quot;10008&quot;&gt;&lt;property id=&quot;20148&quot; value=&quot;5&quot;/&gt;&lt;property id=&quot;20300&quot; value=&quot;Slide 5 - &amp;quot;Here is how… &amp;quot;&quot;/&gt;&lt;property id=&quot;20307&quot; value=&quot;261&quot;/&gt;&lt;/object&gt;&lt;object type=&quot;3&quot; unique_id=&quot;10009&quot;&gt;&lt;property id=&quot;20148&quot; value=&quot;5&quot;/&gt;&lt;property id=&quot;20300&quot; value=&quot;Slide 6 - &amp;quot;Land Grant College map&amp;quot;&quot;/&gt;&lt;property id=&quot;20307&quot; value=&quot;314&quot;/&gt;&lt;/object&gt;&lt;object type=&quot;3&quot; unique_id=&quot;10010&quot;&gt;&lt;property id=&quot;20148&quot; value=&quot;5&quot;/&gt;&lt;property id=&quot;20300&quot; value=&quot;Slide 7 - &amp;quot;Our Connection:&amp;quot;&quot;/&gt;&lt;property id=&quot;20307&quot; value=&quot;270&quot;/&gt;&lt;/object&gt;&lt;object type=&quot;3&quot; unique_id=&quot;10011&quot;&gt;&lt;property id=&quot;20148&quot; value=&quot;5&quot;/&gt;&lt;property id=&quot;20300&quot; value=&quot;Slide 8 - &amp;quot;Relationship with &amp;#x0D;&amp;#x0A;Cornell University&amp;quot;&quot;/&gt;&lt;property id=&quot;20307&quot; value=&quot;279&quot;/&gt;&lt;/object&gt;&lt;object type=&quot;3&quot; unique_id=&quot;10012&quot;&gt;&lt;property id=&quot;20148&quot; value=&quot;5&quot;/&gt;&lt;property id=&quot;20300&quot; value=&quot;Slide 9 - &amp;quot;Relationship with &amp;#x0D;&amp;#x0A;Cornell University&amp;quot;&quot;/&gt;&lt;property id=&quot;20307&quot; value=&quot;290&quot;/&gt;&lt;/object&gt;&lt;object type=&quot;3&quot; unique_id=&quot;10013&quot;&gt;&lt;property id=&quot;20148&quot; value=&quot;5&quot;/&gt;&lt;property id=&quot;20300&quot; value=&quot;Slide 10 - &amp;quot;From research to our community…&amp;quot;&quot;/&gt;&lt;property id=&quot;20307&quot; value=&quot;291&quot;/&gt;&lt;/object&gt;&lt;object type=&quot;3&quot; unique_id=&quot;10014&quot;&gt;&lt;property id=&quot;20148&quot; value=&quot;5&quot;/&gt;&lt;property id=&quot;20300&quot; value=&quot;Slide 11 - &amp;quot;Cornell Cooperative Extension&amp;quot;&quot;/&gt;&lt;property id=&quot;20307&quot; value=&quot;258&quot;/&gt;&lt;/object&gt;&lt;object type=&quot;3&quot; unique_id=&quot;10015&quot;&gt;&lt;property id=&quot;20148&quot; value=&quot;5&quot;/&gt;&lt;property id=&quot;20300&quot; value=&quot;Slide 12 - &amp;quot;Cornell Cooperative Extension&amp;quot;&quot;/&gt;&lt;property id=&quot;20307&quot; value=&quot;257&quot;/&gt;&lt;/object&gt;&lt;object type=&quot;3&quot; unique_id=&quot;10016&quot;&gt;&lt;property id=&quot;20148&quot; value=&quot;5&quot;/&gt;&lt;property id=&quot;20300&quot; value=&quot;Slide 13 - &amp;quot;Our Values&amp;quot;&quot;/&gt;&lt;property id=&quot;20307&quot; value=&quot;264&quot;/&gt;&lt;/object&gt;&lt;object type=&quot;3&quot; unique_id=&quot;10017&quot;&gt;&lt;property id=&quot;20148&quot; value=&quot;5&quot;/&gt;&lt;property id=&quot;20300&quot; value=&quot;Slide 14 - &amp;quot;CCE Issues&amp;quot;&quot;/&gt;&lt;property id=&quot;20307&quot; value=&quot;267&quot;/&gt;&lt;/object&gt;&lt;object type=&quot;3&quot; unique_id=&quot;10018&quot;&gt;&lt;property id=&quot;20148&quot; value=&quot;5&quot;/&gt;&lt;property id=&quot;20300&quot; value=&quot;Slide 15 - &amp;quot;Finding who and what you are looking for…&amp;quot;&quot;/&gt;&lt;property id=&quot;20307&quot; value=&quot;285&quot;/&gt;&lt;/object&gt;&lt;object type=&quot;3&quot; unique_id=&quot;10019&quot;&gt;&lt;property id=&quot;20148&quot; value=&quot;5&quot;/&gt;&lt;property id=&quot;20300&quot; value=&quot;Slide 16 - &amp;quot;Where does the money come from?&amp;quot;&quot;/&gt;&lt;property id=&quot;20307&quot; value=&quot;280&quot;/&gt;&lt;/object&gt;&lt;object type=&quot;3&quot; unique_id=&quot;10020&quot;&gt;&lt;property id=&quot;20148&quot; value=&quot;5&quot;/&gt;&lt;property id=&quot;20300&quot; value=&quot;Slide 17&quot;/&gt;&lt;property id=&quot;20307&quot; value=&quot;272&quot;/&gt;&lt;/object&gt;&lt;object type=&quot;3&quot; unique_id=&quot;10021&quot;&gt;&lt;property id=&quot;20148&quot; value=&quot;5&quot;/&gt;&lt;property id=&quot;20300&quot; value=&quot;Slide 18 - &amp;quot;What questions do you have?&amp;quot;&quot;/&gt;&lt;property id=&quot;20307&quot; value=&quot;315&quot;/&gt;&lt;/object&gt;&lt;object type=&quot;3&quot; unique_id=&quot;10022&quot;&gt;&lt;property id=&quot;20148&quot; value=&quot;5&quot;/&gt;&lt;property id=&quot;20300&quot; value=&quot;Slide 19 - &amp;quot;Why are volunteers so important to CCE? &amp;quot;&quot;/&gt;&lt;property id=&quot;20307&quot; value=&quot;271&quot;/&gt;&lt;/object&gt;&lt;object type=&quot;3&quot; unique_id=&quot;10023&quot;&gt;&lt;property id=&quot;20148&quot; value=&quot;5&quot;/&gt;&lt;property id=&quot;20300&quot; value=&quot;Slide 20 - &amp;quot;Types of Volunteers&amp;quot;&quot;/&gt;&lt;property id=&quot;20307&quot; value=&quot;263&quot;/&gt;&lt;/object&gt;&lt;object type=&quot;3&quot; unique_id=&quot;10024&quot;&gt;&lt;property id=&quot;20148&quot; value=&quot;5&quot;/&gt;&lt;property id=&quot;20300&quot; value=&quot;Slide 21 - &amp;quot;Ohh Behave!!&amp;quot;&quot;/&gt;&lt;property id=&quot;20307&quot; value=&quot;265&quot;/&gt;&lt;/object&gt;&lt;object type=&quot;3&quot; unique_id=&quot;10025&quot;&gt;&lt;property id=&quot;20148&quot; value=&quot;5&quot;/&gt;&lt;property id=&quot;20300&quot; value=&quot;Slide 22 - &amp;quot;Represent…..&amp;quot;&quot;/&gt;&lt;property id=&quot;20307&quot; value=&quot;274&quot;/&gt;&lt;/object&gt;&lt;object type=&quot;3&quot; unique_id=&quot;10026&quot;&gt;&lt;property id=&quot;20148&quot; value=&quot;5&quot;/&gt;&lt;property id=&quot;20300&quot; value=&quot;Slide 23 - &amp;quot;Some wisdom for the journey…&amp;quot;&quot;/&gt;&lt;property id=&quot;20307&quot; value=&quot;293&quot;/&gt;&lt;/object&gt;&lt;object type=&quot;3&quot; unique_id=&quot;10027&quot;&gt;&lt;property id=&quot;20148&quot; value=&quot;5&quot;/&gt;&lt;property id=&quot;20300&quot; value=&quot;Slide 24 - &amp;quot;Skills for Success&amp;quot;&quot;/&gt;&lt;property id=&quot;20307&quot; value=&quot;292&quot;/&gt;&lt;/object&gt;&lt;object type=&quot;3&quot; unique_id=&quot;10028&quot;&gt;&lt;property id=&quot;20148&quot; value=&quot;5&quot;/&gt;&lt;property id=&quot;20300&quot; value=&quot;Slide 25 - &amp;quot;Inclusivity…&amp;quot;&quot;/&gt;&lt;property id=&quot;20307&quot; value=&quot;284&quot;/&gt;&lt;/object&gt;&lt;object type=&quot;3&quot; unique_id=&quot;10029&quot;&gt;&lt;property id=&quot;20148&quot; value=&quot;5&quot;/&gt;&lt;property id=&quot;20300&quot; value=&quot;Slide 26 - &amp;quot;Diversity and Inclusivity statements&amp;quot;&quot;/&gt;&lt;property id=&quot;20307&quot; value=&quot;281&quot;/&gt;&lt;/object&gt;&lt;object type=&quot;3&quot; unique_id=&quot;10030&quot;&gt;&lt;property id=&quot;20148&quot; value=&quot;5&quot;/&gt;&lt;property id=&quot;20300&quot; value=&quot;Slide 27 - &amp;quot;The Logo&amp;quot;&quot;/&gt;&lt;property id=&quot;20307&quot; value=&quot;275&quot;/&gt;&lt;/object&gt;&lt;object type=&quot;3&quot; unique_id=&quot;10031&quot;&gt;&lt;property id=&quot;20148&quot; value=&quot;5&quot;/&gt;&lt;property id=&quot;20300&quot; value=&quot;Slide 28 - &amp;quot;Communicating with your Volunteer Coordinator…&amp;quot;&quot;/&gt;&lt;property id=&quot;20307&quot; value=&quot;282&quot;/&gt;&lt;/object&gt;&lt;object type=&quot;3&quot; unique_id=&quot;10032&quot;&gt;&lt;property id=&quot;20148&quot; value=&quot;5&quot;/&gt;&lt;property id=&quot;20300&quot; value=&quot;Slide 30 - &amp;quot;It’s not all work!!&amp;quot;&quot;/&gt;&lt;property id=&quot;20307&quot; value=&quot;273&quot;/&gt;&lt;/object&gt;&lt;object type=&quot;3&quot; unique_id=&quot;10033&quot;&gt;&lt;property id=&quot;20148&quot; value=&quot;5&quot;/&gt;&lt;property id=&quot;20300&quot; value=&quot;Slide 31 - &amp;quot;Educating in Communities &amp;quot;&quot;/&gt;&lt;property id=&quot;20307&quot; value=&quot;276&quot;/&gt;&lt;/object&gt;&lt;object type=&quot;3&quot; unique_id=&quot;10034&quot;&gt;&lt;property id=&quot;20148&quot; value=&quot;5&quot;/&gt;&lt;property id=&quot;20300&quot; value=&quot;Slide 32 - &amp;quot;What is Education?&amp;quot;&quot;/&gt;&lt;property id=&quot;20307&quot; value=&quot;299&quot;/&gt;&lt;/object&gt;&lt;object type=&quot;3&quot; unique_id=&quot;10035&quot;&gt;&lt;property id=&quot;20148&quot; value=&quot;5&quot;/&gt;&lt;property id=&quot;20300&quot; value=&quot;Slide 33 - &amp;quot;What is not Education?&amp;quot;&quot;/&gt;&lt;property id=&quot;20307&quot; value=&quot;316&quot;/&gt;&lt;/object&gt;&lt;object type=&quot;3&quot; unique_id=&quot;10036&quot;&gt;&lt;property id=&quot;20148&quot; value=&quot;5&quot;/&gt;&lt;property id=&quot;20300&quot; value=&quot;Slide 34&quot;/&gt;&lt;property id=&quot;20307&quot; value=&quot;277&quot;/&gt;&lt;/object&gt;&lt;object type=&quot;3&quot; unique_id=&quot;10037&quot;&gt;&lt;property id=&quot;20148&quot; value=&quot;5&quot;/&gt;&lt;property id=&quot;20300&quot; value=&quot;Slide 35 - &amp;quot;From another perspective&amp;quot;&quot;/&gt;&lt;property id=&quot;20307&quot; value=&quot;317&quot;/&gt;&lt;/object&gt;&lt;object type=&quot;3&quot; unique_id=&quot;10038&quot;&gt;&lt;property id=&quot;20148&quot; value=&quot;5&quot;/&gt;&lt;property id=&quot;20300&quot; value=&quot;Slide 36 - &amp;quot;Communication Styles&amp;quot;&quot;/&gt;&lt;property id=&quot;20307&quot; value=&quot;303&quot;/&gt;&lt;/object&gt;&lt;object type=&quot;3&quot; unique_id=&quot;10039&quot;&gt;&lt;property id=&quot;20148&quot; value=&quot;5&quot;/&gt;&lt;property id=&quot;20300&quot; value=&quot;Slide 37 - &amp;quot;Communication is really about the LISTENER&amp;quot;&quot;/&gt;&lt;property id=&quot;20307&quot; value=&quot;308&quot;/&gt;&lt;/object&gt;&lt;object type=&quot;3&quot; unique_id=&quot;10040&quot;&gt;&lt;property id=&quot;20148&quot; value=&quot;5&quot;/&gt;&lt;property id=&quot;20300&quot; value=&quot;Slide 38 - &amp;quot;Communication is really about the LISTENER&amp;quot;&quot;/&gt;&lt;property id=&quot;20307&quot; value=&quot;319&quot;/&gt;&lt;/object&gt;&lt;object type=&quot;3&quot; unique_id=&quot;10041&quot;&gt;&lt;property id=&quot;20148&quot; value=&quot;5&quot;/&gt;&lt;property id=&quot;20300&quot; value=&quot;Slide 39 - &amp;quot;A different perspective…&amp;quot;&quot;/&gt;&lt;property id=&quot;20307&quot; value=&quot;320&quot;/&gt;&lt;/object&gt;&lt;object type=&quot;3&quot; unique_id=&quot;10042&quot;&gt;&lt;property id=&quot;20148&quot; value=&quot;5&quot;/&gt;&lt;property id=&quot;20300&quot; value=&quot;Slide 40 - &amp;quot;Learning…&amp;quot;&quot;/&gt;&lt;property id=&quot;20307&quot; value=&quot;307&quot;/&gt;&lt;/object&gt;&lt;object type=&quot;3&quot; unique_id=&quot;10043&quot;&gt;&lt;property id=&quot;20148&quot; value=&quot;5&quot;/&gt;&lt;property id=&quot;20300&quot; value=&quot;Slide 41 - &amp;quot;Learning Styles&amp;quot;&quot;/&gt;&lt;property id=&quot;20307&quot; value=&quot;289&quot;/&gt;&lt;/object&gt;&lt;object type=&quot;3&quot; unique_id=&quot;10044&quot;&gt;&lt;property id=&quot;20148&quot; value=&quot;5&quot;/&gt;&lt;property id=&quot;20300&quot; value=&quot;Slide 42 - &amp;quot;Six Principals of Adult Learning…&amp;quot;&quot;/&gt;&lt;property id=&quot;20307&quot; value=&quot;288&quot;/&gt;&lt;/object&gt;&lt;object type=&quot;3&quot; unique_id=&quot;10045&quot;&gt;&lt;property id=&quot;20148&quot; value=&quot;5&quot;/&gt;&lt;property id=&quot;20300&quot; value=&quot;Slide 44 - &amp;quot;Creating Opportunities for Learning&amp;quot;&quot;/&gt;&lt;property id=&quot;20307&quot; value=&quot;300&quot;/&gt;&lt;/object&gt;&lt;object type=&quot;3&quot; unique_id=&quot;10046&quot;&gt;&lt;property id=&quot;20148&quot; value=&quot;5&quot;/&gt;&lt;property id=&quot;20300&quot; value=&quot;Slide 45 - &amp;quot;Excuse? Or Reason?&amp;quot;&quot;/&gt;&lt;property id=&quot;20307&quot; value=&quot;310&quot;/&gt;&lt;/object&gt;&lt;object type=&quot;3&quot; unique_id=&quot;10047&quot;&gt;&lt;property id=&quot;20148&quot; value=&quot;5&quot;/&gt;&lt;property id=&quot;20300&quot; value=&quot;Slide 46 - &amp;quot;It’s as easy as “APIE!” &amp;quot;&quot;/&gt;&lt;property id=&quot;20307&quot; value=&quot;287&quot;/&gt;&lt;/object&gt;&lt;object type=&quot;3&quot; unique_id=&quot;10048&quot;&gt;&lt;property id=&quot;20148&quot; value=&quot;5&quot;/&gt;&lt;property id=&quot;20300&quot; value=&quot;Slide 47 - &amp;quot;Curriculum and Lesson Plans&amp;quot;&quot;/&gt;&lt;property id=&quot;20307&quot; value=&quot;301&quot;/&gt;&lt;/object&gt;&lt;object type=&quot;3&quot; unique_id=&quot;10049&quot;&gt;&lt;property id=&quot;20148&quot; value=&quot;5&quot;/&gt;&lt;property id=&quot;20300&quot; value=&quot;Slide 48 - &amp;quot;Dialogue Approach to Engaging Learners (Joye Norris)&amp;quot;&quot;/&gt;&lt;property id=&quot;20307&quot; value=&quot;298&quot;/&gt;&lt;/object&gt;&lt;object type=&quot;3&quot; unique_id=&quot;10050&quot;&gt;&lt;property id=&quot;20148&quot; value=&quot;5&quot;/&gt;&lt;property id=&quot;20300&quot; value=&quot;Slide 49 - &amp;quot;Using Key Messages&amp;quot;&quot;/&gt;&lt;property id=&quot;20307&quot; value=&quot;304&quot;/&gt;&lt;/object&gt;&lt;object type=&quot;3&quot; unique_id=&quot;10051&quot;&gt;&lt;property id=&quot;20148&quot; value=&quot;5&quot;/&gt;&lt;property id=&quot;20300&quot; value=&quot;Slide 50 - &amp;quot;Using Activities to Deliver and Reinforce Key Messages&amp;quot;&quot;/&gt;&lt;property id=&quot;20307&quot; value=&quot;311&quot;/&gt;&lt;/object&gt;&lt;object type=&quot;3&quot; unique_id=&quot;10052&quot;&gt;&lt;property id=&quot;20148&quot; value=&quot;5&quot;/&gt;&lt;property id=&quot;20300&quot; value=&quot;Slide 51 - &amp;quot;Putting It All Together…..&amp;quot;&quot;/&gt;&lt;property id=&quot;20307&quot; value=&quot;302&quot;/&gt;&lt;/object&gt;&lt;object type=&quot;3&quot; unique_id=&quot;10053&quot;&gt;&lt;property id=&quot;20148&quot; value=&quot;5&quot;/&gt;&lt;property id=&quot;20300&quot; value=&quot;Slide 52 - &amp;quot;The End &amp;quot;&quot;/&gt;&lt;property id=&quot;20307&quot; value=&quot;294&quot;/&gt;&lt;/object&gt;&lt;object type=&quot;3&quot; unique_id=&quot;10054&quot;&gt;&lt;property id=&quot;20148&quot; value=&quot;5&quot;/&gt;&lt;property id=&quot;20300&quot; value=&quot;Slide 53 - &amp;quot;Cornell Cooperative Extension&amp;quot;&quot;/&gt;&lt;property id=&quot;20307&quot; value=&quot;313&quot;/&gt;&lt;/object&gt;&lt;object type=&quot;3&quot; unique_id=&quot;10391&quot;&gt;&lt;property id=&quot;20148&quot; value=&quot;5&quot;/&gt;&lt;property id=&quot;20300&quot; value=&quot;Slide 29 - &amp;quot;What questions do you have?&amp;quot;&quot;/&gt;&lt;property id=&quot;20307&quot; value=&quot;322&quot;/&gt;&lt;/object&gt;&lt;object type=&quot;3&quot; unique_id=&quot;10392&quot;&gt;&lt;property id=&quot;20148&quot; value=&quot;5&quot;/&gt;&lt;property id=&quot;20300&quot; value=&quot;Slide 43 - &amp;quot;What questions do you have?&amp;quot;&quot;/&gt;&lt;property id=&quot;20307&quot; value=&quot;323&quot;/&gt;&lt;/object&gt;&lt;/object&gt;&lt;/object&gt;&lt;/database&gt;"/>
  <p:tag name="SECTOMILLISECCONVERTED" val="1"/>
</p:tagLst>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ubTopics xmlns="ffeda8db-44f2-4921-b51a-c3dc236f81a6">
      <Value>28</Value>
    </SubTopics>
    <Description0 xmlns="ffeda8db-44f2-4921-b51a-c3dc236f81a6" xsi:nil="true"/>
    <IconOverlay xmlns="http://schemas.microsoft.com/sharepoint/v4" xsi:nil="true"/>
    <Order0 xmlns="ffeda8db-44f2-4921-b51a-c3dc236f81a6">0</Order0>
    <Topic xmlns="ffeda8db-44f2-4921-b51a-c3dc236f81a6">
      <Value>25</Value>
    </Topi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7D2119ACA77646B2A7F2BD61B8C066" ma:contentTypeVersion="6" ma:contentTypeDescription="Create a new document." ma:contentTypeScope="" ma:versionID="59c2379f1b45dfaf38ca393447aff562">
  <xsd:schema xmlns:xsd="http://www.w3.org/2001/XMLSchema" xmlns:xs="http://www.w3.org/2001/XMLSchema" xmlns:p="http://schemas.microsoft.com/office/2006/metadata/properties" xmlns:ns1="http://schemas.microsoft.com/sharepoint/v3" xmlns:ns2="ffeda8db-44f2-4921-b51a-c3dc236f81a6" xmlns:ns3="http://schemas.microsoft.com/sharepoint/v4" targetNamespace="http://schemas.microsoft.com/office/2006/metadata/properties" ma:root="true" ma:fieldsID="5c474d94e2d759a28773f519d8f2297a" ns1:_="" ns2:_="" ns3:_="">
    <xsd:import namespace="http://schemas.microsoft.com/sharepoint/v3"/>
    <xsd:import namespace="ffeda8db-44f2-4921-b51a-c3dc236f81a6"/>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Topic" minOccurs="0"/>
                <xsd:element ref="ns3:IconOverlay" minOccurs="0"/>
                <xsd:element ref="ns2:Description0" minOccurs="0"/>
                <xsd:element ref="ns2:SubTopics" minOccurs="0"/>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eda8db-44f2-4921-b51a-c3dc236f81a6" elementFormDefault="qualified">
    <xsd:import namespace="http://schemas.microsoft.com/office/2006/documentManagement/types"/>
    <xsd:import namespace="http://schemas.microsoft.com/office/infopath/2007/PartnerControls"/>
    <xsd:element name="Topic" ma:index="10" nillable="true" ma:displayName="Topic" ma:list="{6261b878-54b5-4663-a4c1-e0bb5346bcf6}" ma:internalName="Topic" ma:showField="Title">
      <xsd:complexType>
        <xsd:complexContent>
          <xsd:extension base="dms:MultiChoiceLookup">
            <xsd:sequence>
              <xsd:element name="Value" type="dms:Lookup" maxOccurs="unbounded" minOccurs="0" nillable="true"/>
            </xsd:sequence>
          </xsd:extension>
        </xsd:complexContent>
      </xsd:complexType>
    </xsd:element>
    <xsd:element name="Description0" ma:index="12" nillable="true" ma:displayName="Description" ma:internalName="Description0">
      <xsd:simpleType>
        <xsd:restriction base="dms:Note">
          <xsd:maxLength value="255"/>
        </xsd:restriction>
      </xsd:simpleType>
    </xsd:element>
    <xsd:element name="SubTopics" ma:index="13" nillable="true" ma:displayName="SubTopics" ma:list="{f610ffad-5de7-491a-ae22-83c229b496af}" ma:internalName="SubTopics" ma:showField="Title">
      <xsd:complexType>
        <xsd:complexContent>
          <xsd:extension base="dms:MultiChoiceLookup">
            <xsd:sequence>
              <xsd:element name="Value" type="dms:Lookup" maxOccurs="unbounded" minOccurs="0" nillable="true"/>
            </xsd:sequence>
          </xsd:extension>
        </xsd:complexContent>
      </xsd:complexType>
    </xsd:element>
    <xsd:element name="Order0" ma:index="14" nillable="true" ma:displayName="Order" ma:decimals="0" ma:default="0" ma:internalName="Order0">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EFDD49-98C3-426D-9250-A361FA23D0B1}">
  <ds:schemaRefs>
    <ds:schemaRef ds:uri="http://schemas.microsoft.com/office/2006/metadata/properties"/>
    <ds:schemaRef ds:uri="http://schemas.microsoft.com/office/infopath/2007/PartnerControls"/>
    <ds:schemaRef ds:uri="http://schemas.microsoft.com/sharepoint/v3"/>
    <ds:schemaRef ds:uri="ffeda8db-44f2-4921-b51a-c3dc236f81a6"/>
    <ds:schemaRef ds:uri="http://schemas.microsoft.com/sharepoint/v4"/>
  </ds:schemaRefs>
</ds:datastoreItem>
</file>

<file path=customXml/itemProps2.xml><?xml version="1.0" encoding="utf-8"?>
<ds:datastoreItem xmlns:ds="http://schemas.openxmlformats.org/officeDocument/2006/customXml" ds:itemID="{5D94986B-2F65-4585-B66F-0CEC6E5583AB}">
  <ds:schemaRefs>
    <ds:schemaRef ds:uri="http://schemas.microsoft.com/sharepoint/v3/contenttype/forms"/>
  </ds:schemaRefs>
</ds:datastoreItem>
</file>

<file path=customXml/itemProps3.xml><?xml version="1.0" encoding="utf-8"?>
<ds:datastoreItem xmlns:ds="http://schemas.openxmlformats.org/officeDocument/2006/customXml" ds:itemID="{CABE09DE-2200-4405-9709-7DDDC63D4B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feda8db-44f2-4921-b51a-c3dc236f81a6"/>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4549</TotalTime>
  <Words>3861</Words>
  <Application>Microsoft Office PowerPoint</Application>
  <PresentationFormat>On-screen Show (4:3)</PresentationFormat>
  <Paragraphs>329</Paragraphs>
  <Slides>48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4H Gilroy</vt:lpstr>
      <vt:lpstr>Arial</vt:lpstr>
      <vt:lpstr>Calibri</vt:lpstr>
      <vt:lpstr>Calibri </vt:lpstr>
      <vt:lpstr>Calibri Light</vt:lpstr>
      <vt:lpstr>Wingdings</vt:lpstr>
      <vt:lpstr>Retrospect</vt:lpstr>
      <vt:lpstr>Cornell Cooperative Extension NYS</vt:lpstr>
      <vt:lpstr>About 4-H</vt:lpstr>
      <vt:lpstr>CCEDC 4-H</vt:lpstr>
      <vt:lpstr>4-H governance in NYS</vt:lpstr>
      <vt:lpstr>Volunteers Matter</vt:lpstr>
      <vt:lpstr>4-H Volunteers are Essential</vt:lpstr>
      <vt:lpstr>Value of Volunteering</vt:lpstr>
      <vt:lpstr>Volunteers are Role Models</vt:lpstr>
      <vt:lpstr>PowerPoint Presentation</vt:lpstr>
      <vt:lpstr>Volunteering for CCEDC 4-H</vt:lpstr>
      <vt:lpstr>Categories of CCE Volunteers</vt:lpstr>
      <vt:lpstr>4-H Volunteer Opportunities </vt:lpstr>
      <vt:lpstr>Volunteer Time Commitment</vt:lpstr>
      <vt:lpstr>4-H Club Leaders</vt:lpstr>
      <vt:lpstr>4-H Project Leaders and Instructors</vt:lpstr>
      <vt:lpstr>4-H Evaluators</vt:lpstr>
      <vt:lpstr>4-H General Volunteers</vt:lpstr>
      <vt:lpstr>4-H and CCEDC Committee Members</vt:lpstr>
      <vt:lpstr>Become a Volunteer</vt:lpstr>
      <vt:lpstr>Volunteers are Essential to 4-H</vt:lpstr>
      <vt:lpstr>4-H CLUB LEADERSHIP  - leaders - co-leaders - project leaders - instructors </vt:lpstr>
      <vt:lpstr>4-H Club Helpful Guidelines</vt:lpstr>
      <vt:lpstr>Communication Matters</vt:lpstr>
      <vt:lpstr>The 4-H Website Informs You</vt:lpstr>
      <vt:lpstr>4-H Communicates with You</vt:lpstr>
      <vt:lpstr>You Communicate with 4-H</vt:lpstr>
      <vt:lpstr>Know your Members</vt:lpstr>
      <vt:lpstr>Communicate with your Members</vt:lpstr>
      <vt:lpstr>Club Operating Guidelines</vt:lpstr>
      <vt:lpstr>The 4-H Year</vt:lpstr>
      <vt:lpstr>4-H Age Rule</vt:lpstr>
      <vt:lpstr>4-H Club Format</vt:lpstr>
      <vt:lpstr>4-H Leader Obligations</vt:lpstr>
      <vt:lpstr>4-H ‘Paperwork’</vt:lpstr>
      <vt:lpstr>4-H Membership</vt:lpstr>
      <vt:lpstr>4-H’ers “In Good Standing”</vt:lpstr>
      <vt:lpstr>4-H Club Operation</vt:lpstr>
      <vt:lpstr>4-H Club Business Meetings</vt:lpstr>
      <vt:lpstr>4-H Activities</vt:lpstr>
      <vt:lpstr>4-H Treasury</vt:lpstr>
      <vt:lpstr>4-H at Dutchess County Fair</vt:lpstr>
      <vt:lpstr>4-H Do’s and Don’ts</vt:lpstr>
      <vt:lpstr>4-H Logo(s)</vt:lpstr>
      <vt:lpstr>INCLUSIVE WELCOMING EQUITABLE SAFE</vt:lpstr>
      <vt:lpstr>4-H is for ALL Young People</vt:lpstr>
      <vt:lpstr>All CCEDC Materials must contain the following statement:</vt:lpstr>
      <vt:lpstr>Where to get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VEEP Regional Volunteer Orientation PPT</dc:title>
  <dc:creator>Authorized User</dc:creator>
  <cp:lastModifiedBy>Jane Rodd</cp:lastModifiedBy>
  <cp:revision>140</cp:revision>
  <dcterms:created xsi:type="dcterms:W3CDTF">2009-06-30T18:41:55Z</dcterms:created>
  <dcterms:modified xsi:type="dcterms:W3CDTF">2024-01-09T21:07:02Z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0x010100307D2119ACA77646B2A7F2BD61B8C066</vt:lpwstr>
  </property>
</Properties>
</file>