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01" r:id="rId4"/>
    <p:sldId id="290" r:id="rId5"/>
    <p:sldId id="298" r:id="rId6"/>
    <p:sldId id="299" r:id="rId7"/>
    <p:sldId id="296" r:id="rId8"/>
    <p:sldId id="300" r:id="rId9"/>
    <p:sldId id="293" r:id="rId10"/>
    <p:sldId id="302" r:id="rId11"/>
    <p:sldId id="304" r:id="rId12"/>
    <p:sldId id="291" r:id="rId13"/>
    <p:sldId id="303" r:id="rId14"/>
    <p:sldId id="286" r:id="rId15"/>
    <p:sldId id="278" r:id="rId16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E33D"/>
    <a:srgbClr val="6600CC"/>
    <a:srgbClr val="FF0066"/>
    <a:srgbClr val="00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08D6-C763-4EAD-9D0D-883116D12A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1AB8-5091-4830-986C-3980B589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7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08D6-C763-4EAD-9D0D-883116D12A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1AB8-5091-4830-986C-3980B589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0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08D6-C763-4EAD-9D0D-883116D12A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1AB8-5091-4830-986C-3980B589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1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08D6-C763-4EAD-9D0D-883116D12A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1AB8-5091-4830-986C-3980B589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08D6-C763-4EAD-9D0D-883116D12A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1AB8-5091-4830-986C-3980B589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08D6-C763-4EAD-9D0D-883116D12A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1AB8-5091-4830-986C-3980B589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08D6-C763-4EAD-9D0D-883116D12A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1AB8-5091-4830-986C-3980B589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08D6-C763-4EAD-9D0D-883116D12A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1AB8-5091-4830-986C-3980B589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1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08D6-C763-4EAD-9D0D-883116D12A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1AB8-5091-4830-986C-3980B589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1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08D6-C763-4EAD-9D0D-883116D12A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1AB8-5091-4830-986C-3980B589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7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08D6-C763-4EAD-9D0D-883116D12A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21AB8-5091-4830-986C-3980B589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2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608D6-C763-4EAD-9D0D-883116D12A09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21AB8-5091-4830-986C-3980B589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8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logs.cornell.edu/ccevolunteertraining/required-trainin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wb93@cornell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utchesscounty4h.weebly.com/4-h-calenda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4-h.org/" TargetMode="External"/><Relationship Id="rId2" Type="http://schemas.openxmlformats.org/officeDocument/2006/relationships/hyperlink" Target="https://nys4h.org/volunte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B814-3A33-465C-89E0-263C3717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66" y="1673432"/>
            <a:ext cx="7164376" cy="23876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CCEDC Fall Leaders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F2F54-6E03-432B-AD24-F426EAB18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513" y="4733754"/>
            <a:ext cx="3110949" cy="73142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October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D9445-5A8E-485A-B47B-B79A6899E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70" y="4195762"/>
            <a:ext cx="2152650" cy="2124075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6E1DC5-F4BC-431D-BF67-161CE60EF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55" y="2606431"/>
            <a:ext cx="4419983" cy="3825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4C673-EF09-710A-8B60-77ADDB111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67" y="759032"/>
            <a:ext cx="8586216" cy="914400"/>
          </a:xfrm>
          <a:prstGeom prst="rect">
            <a:avLst/>
          </a:prstGeom>
        </p:spPr>
      </p:pic>
      <p:pic>
        <p:nvPicPr>
          <p:cNvPr id="4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C61CB007-546C-E688-7636-91BC2AA5A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11" y="1822196"/>
            <a:ext cx="8447728" cy="2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2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7206-DC5B-D1B2-8C24-AD06F743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Club-Related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1868-75C6-27AB-43AD-B63E3050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162"/>
            <a:ext cx="10629900" cy="4247802"/>
          </a:xfrm>
        </p:spPr>
        <p:txBody>
          <a:bodyPr>
            <a:noAutofit/>
          </a:bodyPr>
          <a:lstStyle/>
          <a:p>
            <a:r>
              <a:rPr lang="en-US" sz="3600" dirty="0"/>
              <a:t>  Insurance and Attendance: Enrollment</a:t>
            </a:r>
          </a:p>
          <a:p>
            <a:r>
              <a:rPr lang="en-US" sz="3600" dirty="0"/>
              <a:t>  Meeting Venues (</a:t>
            </a:r>
            <a:r>
              <a:rPr lang="en-US" i="1" dirty="0"/>
              <a:t>MUST book rooms ahead at CCEDC)</a:t>
            </a:r>
          </a:p>
          <a:p>
            <a:r>
              <a:rPr lang="en-US" sz="3600" dirty="0"/>
              <a:t>  6 Business Meetings and Education</a:t>
            </a:r>
          </a:p>
          <a:p>
            <a:r>
              <a:rPr lang="en-US" sz="3600" dirty="0"/>
              <a:t>  Community Service</a:t>
            </a:r>
          </a:p>
          <a:p>
            <a:r>
              <a:rPr lang="en-US" sz="3600" dirty="0"/>
              <a:t>  Public Presentations </a:t>
            </a:r>
            <a:r>
              <a:rPr lang="en-US" sz="2400" i="1" dirty="0"/>
              <a:t>(food presentations)</a:t>
            </a:r>
          </a:p>
          <a:p>
            <a:r>
              <a:rPr lang="en-US" sz="3600" dirty="0"/>
              <a:t>  Record Books </a:t>
            </a:r>
            <a:r>
              <a:rPr lang="en-US" i="1" dirty="0"/>
              <a:t>(survey in 2024)</a:t>
            </a:r>
          </a:p>
          <a:p>
            <a:r>
              <a:rPr lang="en-US" sz="3600" dirty="0"/>
              <a:t>  Tri-annual Club Report</a:t>
            </a:r>
          </a:p>
          <a:p>
            <a:endParaRPr lang="en-US" sz="3600" dirty="0"/>
          </a:p>
        </p:txBody>
      </p:sp>
      <p:pic>
        <p:nvPicPr>
          <p:cNvPr id="5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271FB961-8155-3112-CD34-5605B2F4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2" y="1510611"/>
            <a:ext cx="6820959" cy="18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ust do, May do, Homework, and Objectives Posters | Teaching classroom  management, Teacher organization, Teaching classroom">
            <a:extLst>
              <a:ext uri="{FF2B5EF4-FFF2-40B4-BE49-F238E27FC236}">
                <a16:creationId xmlns:a16="http://schemas.microsoft.com/office/drawing/2014/main" id="{2B5095B1-4B32-3D56-62D4-8FB459AE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47" y="3605214"/>
            <a:ext cx="3333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1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7206-DC5B-D1B2-8C24-AD06F743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Sponsoring/Leasing Animals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1868-75C6-27AB-43AD-B63E3050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118733"/>
            <a:ext cx="10629900" cy="2938724"/>
          </a:xfrm>
        </p:spPr>
        <p:txBody>
          <a:bodyPr>
            <a:noAutofit/>
          </a:bodyPr>
          <a:lstStyle/>
          <a:p>
            <a:r>
              <a:rPr lang="en-US" sz="3600" dirty="0"/>
              <a:t>   Expectations for youth and families</a:t>
            </a:r>
          </a:p>
          <a:p>
            <a:r>
              <a:rPr lang="en-US" sz="3600" dirty="0"/>
              <a:t>   Pros and cons of charging fees</a:t>
            </a:r>
          </a:p>
          <a:p>
            <a:r>
              <a:rPr lang="en-US" sz="3600" dirty="0"/>
              <a:t>   Opportunities for kids who can’t lease</a:t>
            </a:r>
          </a:p>
          <a:p>
            <a:r>
              <a:rPr lang="en-US" sz="3600" dirty="0"/>
              <a:t>   Developing a cross-program policy</a:t>
            </a:r>
          </a:p>
          <a:p>
            <a:endParaRPr lang="en-US" sz="3600" dirty="0"/>
          </a:p>
        </p:txBody>
      </p:sp>
      <p:pic>
        <p:nvPicPr>
          <p:cNvPr id="5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271FB961-8155-3112-CD34-5605B2F4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2" y="1510611"/>
            <a:ext cx="6820959" cy="18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four leaf clover with four leaf clover and silhouettes of animals&#10;&#10;Description automatically generated">
            <a:extLst>
              <a:ext uri="{FF2B5EF4-FFF2-40B4-BE49-F238E27FC236}">
                <a16:creationId xmlns:a16="http://schemas.microsoft.com/office/drawing/2014/main" id="{40996F81-A39D-2806-D200-1FA4F7C1F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44" y="3961549"/>
            <a:ext cx="3543856" cy="25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0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7206-DC5B-D1B2-8C24-AD06F743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628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THE 4-H A-FAIR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1868-75C6-27AB-43AD-B63E3050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144"/>
            <a:ext cx="8272346" cy="4533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Expenses paid from this fund include:</a:t>
            </a:r>
          </a:p>
          <a:p>
            <a:r>
              <a:rPr lang="en-US" sz="3200" dirty="0"/>
              <a:t>  Awards and prizes</a:t>
            </a:r>
          </a:p>
          <a:p>
            <a:r>
              <a:rPr lang="en-US" sz="3200" dirty="0"/>
              <a:t>  Supplies and equipment</a:t>
            </a:r>
          </a:p>
          <a:p>
            <a:r>
              <a:rPr lang="en-US" sz="3200" dirty="0"/>
              <a:t>  All printing, postage and other admin. costs</a:t>
            </a:r>
          </a:p>
          <a:p>
            <a:r>
              <a:rPr lang="en-US" sz="3200" dirty="0"/>
              <a:t>  Volunteer expenses</a:t>
            </a:r>
          </a:p>
          <a:p>
            <a:r>
              <a:rPr lang="en-US" sz="3200" dirty="0"/>
              <a:t>  State Fair expenses</a:t>
            </a:r>
          </a:p>
          <a:p>
            <a:r>
              <a:rPr lang="en-US" sz="3200" dirty="0"/>
              <a:t>  Some staffing and travel</a:t>
            </a:r>
          </a:p>
          <a:p>
            <a:r>
              <a:rPr lang="en-US" sz="3200" dirty="0"/>
              <a:t>  Tickets for low income and immigrant youth</a:t>
            </a:r>
          </a:p>
          <a:p>
            <a:endParaRPr lang="en-US" sz="3200" dirty="0"/>
          </a:p>
        </p:txBody>
      </p:sp>
      <p:pic>
        <p:nvPicPr>
          <p:cNvPr id="6" name="Picture 5" descr="A logo for a fair&#10;&#10;Description automatically generated">
            <a:extLst>
              <a:ext uri="{FF2B5EF4-FFF2-40B4-BE49-F238E27FC236}">
                <a16:creationId xmlns:a16="http://schemas.microsoft.com/office/drawing/2014/main" id="{D31FAC8D-4A44-835D-6C71-9548E3AF3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546" y="649586"/>
            <a:ext cx="2100220" cy="3500366"/>
          </a:xfrm>
          <a:prstGeom prst="rect">
            <a:avLst/>
          </a:prstGeom>
        </p:spPr>
      </p:pic>
      <p:pic>
        <p:nvPicPr>
          <p:cNvPr id="7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6652E03A-1155-0C4D-7E32-F42EDC0DC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72" y="1430146"/>
            <a:ext cx="6853663" cy="1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54B0A8-A408-9A90-DA95-7AC4E03BBD85}"/>
              </a:ext>
            </a:extLst>
          </p:cNvPr>
          <p:cNvSpPr txBox="1"/>
          <p:nvPr/>
        </p:nvSpPr>
        <p:spPr>
          <a:xfrm>
            <a:off x="9110546" y="4343791"/>
            <a:ext cx="23186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Net Income 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</a:rPr>
              <a:t>$22,106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727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7206-DC5B-D1B2-8C24-AD06F743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90114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2024 A-FAIR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1868-75C6-27AB-43AD-B63E3050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144"/>
            <a:ext cx="8272346" cy="4533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Proposal:</a:t>
            </a:r>
          </a:p>
          <a:p>
            <a:pPr marL="0" indent="0">
              <a:buNone/>
            </a:pPr>
            <a:r>
              <a:rPr lang="en-US" sz="3600" dirty="0"/>
              <a:t>A showcase of 4-H and ‘country fair’ type event open to the public with displays, demos, food trucks, farm stands, and other ag/county-based activities.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BRIANSTORM??????</a:t>
            </a:r>
          </a:p>
          <a:p>
            <a:endParaRPr lang="en-US" sz="3200" dirty="0"/>
          </a:p>
        </p:txBody>
      </p:sp>
      <p:pic>
        <p:nvPicPr>
          <p:cNvPr id="7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6652E03A-1155-0C4D-7E32-F42EDC0DC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72" y="1430146"/>
            <a:ext cx="6853663" cy="1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rainstorming icons. Creative technique for generating ideas ...">
            <a:extLst>
              <a:ext uri="{FF2B5EF4-FFF2-40B4-BE49-F238E27FC236}">
                <a16:creationId xmlns:a16="http://schemas.microsoft.com/office/drawing/2014/main" id="{B3ED157F-07D4-B687-CE62-26501D74F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6508" r="2997" b="10343"/>
          <a:stretch/>
        </p:blipFill>
        <p:spPr bwMode="auto">
          <a:xfrm>
            <a:off x="8937172" y="3538983"/>
            <a:ext cx="2633546" cy="258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17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B814-3A33-465C-89E0-263C3717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66" y="1673432"/>
            <a:ext cx="7164376" cy="23876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Other Business and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F2F54-6E03-432B-AD24-F426EAB18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513" y="4733754"/>
            <a:ext cx="3110949" cy="73142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October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D9445-5A8E-485A-B47B-B79A6899E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70" y="4195762"/>
            <a:ext cx="2152650" cy="2124075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6E1DC5-F4BC-431D-BF67-161CE60EF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55" y="2606431"/>
            <a:ext cx="4419983" cy="3825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3EF2A-5B31-0F0C-7024-3284E3681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17" y="759032"/>
            <a:ext cx="858621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3A87D9-967D-4D9B-96A0-FA074EC4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83502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Sexual Harassment Training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204EE4-E7A5-4103-B51E-2F7F33AFE30A}"/>
              </a:ext>
            </a:extLst>
          </p:cNvPr>
          <p:cNvSpPr/>
          <p:nvPr/>
        </p:nvSpPr>
        <p:spPr>
          <a:xfrm>
            <a:off x="550824" y="2014384"/>
            <a:ext cx="10802976" cy="392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Extension Administration has made the CCE Sexual Harassment Prevention Training mandatory for </a:t>
            </a:r>
            <a:r>
              <a:rPr lang="en-US" sz="2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CCE enrolled volunteers. Please maintain proof of attendance. 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Required training page online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53575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Watch the 10-minute video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Confirm participation and understanding of the expectation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Communicate with their local CCE staff contact about completion (forward the completion email confirmation)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Report any Sexual Harassment witnessed, experienced, or perceived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7E026695-ED9C-69F3-FA9F-447A940B0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50" y="1279138"/>
            <a:ext cx="6062996" cy="16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ornell University Cooperative Extension - Allegany County | Belmont NY">
            <a:extLst>
              <a:ext uri="{FF2B5EF4-FFF2-40B4-BE49-F238E27FC236}">
                <a16:creationId xmlns:a16="http://schemas.microsoft.com/office/drawing/2014/main" id="{02B35C45-A59F-1DFB-093A-936705C2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086" y="495185"/>
            <a:ext cx="1322464" cy="13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6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B814-3A33-465C-89E0-263C3717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549"/>
            <a:ext cx="10515600" cy="832079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Fall 4-H Leader Forum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F2F54-6E03-432B-AD24-F426EAB18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574230"/>
            <a:ext cx="8612505" cy="470465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dirty="0"/>
              <a:t>   Welcome Savanna</a:t>
            </a:r>
          </a:p>
          <a:p>
            <a:pPr lvl="0"/>
            <a:r>
              <a:rPr lang="en-US" sz="3200" dirty="0"/>
              <a:t>   Highlights of 2022-2023 4-H Year</a:t>
            </a:r>
          </a:p>
          <a:p>
            <a:pPr lvl="0"/>
            <a:r>
              <a:rPr lang="en-US" sz="3200" dirty="0"/>
              <a:t>   Review of the Fair</a:t>
            </a:r>
          </a:p>
          <a:p>
            <a:pPr lvl="0"/>
            <a:r>
              <a:rPr lang="en-US" sz="3200" dirty="0"/>
              <a:t>   Dates for 2023-24</a:t>
            </a:r>
          </a:p>
          <a:p>
            <a:pPr lvl="0"/>
            <a:r>
              <a:rPr lang="en-US" sz="3200" dirty="0"/>
              <a:t>   The 4-H Experience</a:t>
            </a:r>
          </a:p>
          <a:p>
            <a:pPr lvl="0"/>
            <a:r>
              <a:rPr lang="en-US" sz="3200" dirty="0"/>
              <a:t>   Membership and Enrollment</a:t>
            </a:r>
          </a:p>
          <a:p>
            <a:pPr lvl="0"/>
            <a:r>
              <a:rPr lang="en-US" sz="3200" dirty="0"/>
              <a:t>   Volunteer Requirements</a:t>
            </a:r>
          </a:p>
          <a:p>
            <a:pPr lvl="0"/>
            <a:r>
              <a:rPr lang="en-US" sz="3200" dirty="0"/>
              <a:t>   Club-related Requirements</a:t>
            </a:r>
          </a:p>
          <a:p>
            <a:pPr lvl="0"/>
            <a:r>
              <a:rPr lang="en-US" sz="3200" dirty="0"/>
              <a:t>   Sponsorship fees and terms</a:t>
            </a:r>
          </a:p>
          <a:p>
            <a:pPr lvl="0"/>
            <a:r>
              <a:rPr lang="en-US" sz="3200" dirty="0"/>
              <a:t>   A-Fair to Remember Brainstorm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D68AF-0A16-431F-AEA6-EEE398910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61" y="1706136"/>
            <a:ext cx="3625764" cy="3577635"/>
          </a:xfrm>
          <a:prstGeom prst="rect">
            <a:avLst/>
          </a:prstGeom>
        </p:spPr>
      </p:pic>
      <p:pic>
        <p:nvPicPr>
          <p:cNvPr id="2050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41B2BC31-DC79-B7C9-0FA0-544816E8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4011"/>
            <a:ext cx="8447728" cy="2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6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B814-3A33-465C-89E0-263C3717F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549"/>
            <a:ext cx="10515600" cy="832079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Savanna Burke: 4-H Program Co-</a:t>
            </a:r>
            <a:r>
              <a:rPr lang="en-US" b="1" dirty="0" err="1">
                <a:solidFill>
                  <a:schemeClr val="accent6"/>
                </a:solidFill>
              </a:rPr>
              <a:t>ordinator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F2F54-6E03-432B-AD24-F426EAB18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706136"/>
            <a:ext cx="8612505" cy="457274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/>
              <a:t>   </a:t>
            </a:r>
          </a:p>
        </p:txBody>
      </p:sp>
      <p:pic>
        <p:nvPicPr>
          <p:cNvPr id="2050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41B2BC31-DC79-B7C9-0FA0-544816E8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4011"/>
            <a:ext cx="8447728" cy="2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standing on stairs&#10;&#10;Description automatically generated">
            <a:extLst>
              <a:ext uri="{FF2B5EF4-FFF2-40B4-BE49-F238E27FC236}">
                <a16:creationId xmlns:a16="http://schemas.microsoft.com/office/drawing/2014/main" id="{DB8C2679-BA90-4ED5-6EFF-AC7A96983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74" y="1569728"/>
            <a:ext cx="3533463" cy="391926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8D9F75-EB66-5CA0-832D-4569ACB71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84982"/>
              </p:ext>
            </p:extLst>
          </p:nvPr>
        </p:nvGraphicFramePr>
        <p:xfrm>
          <a:off x="759289" y="1334123"/>
          <a:ext cx="6727371" cy="5036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7371">
                  <a:extLst>
                    <a:ext uri="{9D8B030D-6E8A-4147-A177-3AD203B41FA5}">
                      <a16:colId xmlns:a16="http://schemas.microsoft.com/office/drawing/2014/main" val="2545994051"/>
                    </a:ext>
                  </a:extLst>
                </a:gridCol>
              </a:tblGrid>
              <a:tr h="50366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Savanna says: “I am very excited to be working with all of you! I’m an avid disc golfer, a knitter, and enjoyer of history. I’m currently living in Wappinger’s Falls, but I am a Salt Point native.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4E33D"/>
                          </a:solidFill>
                          <a:effectLst/>
                        </a:rPr>
                        <a:t>Please feel free to reach me in the following ways: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Email: </a:t>
                      </a:r>
                      <a:r>
                        <a:rPr lang="en-US" sz="2800" b="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swb93@cornell.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edu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4-H Cell Number: 845-874-2388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Membership and enrollment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Book rooms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General 4-H info.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Events and short programs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787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7206-DC5B-D1B2-8C24-AD06F743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1868-75C6-27AB-43AD-B63E3050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4413"/>
          </a:xfrm>
        </p:spPr>
        <p:txBody>
          <a:bodyPr>
            <a:noAutofit/>
          </a:bodyPr>
          <a:lstStyle/>
          <a:p>
            <a:r>
              <a:rPr lang="en-US" sz="3200" dirty="0"/>
              <a:t>Clubs and Projects</a:t>
            </a:r>
          </a:p>
          <a:p>
            <a:r>
              <a:rPr lang="en-US" sz="3200" dirty="0"/>
              <a:t>Public Presentations</a:t>
            </a:r>
          </a:p>
          <a:p>
            <a:r>
              <a:rPr lang="en-US" sz="3200" dirty="0"/>
              <a:t>Short programs and opportunities</a:t>
            </a:r>
          </a:p>
          <a:p>
            <a:r>
              <a:rPr lang="en-US" sz="3200" dirty="0"/>
              <a:t>Dutchess County Fair</a:t>
            </a:r>
          </a:p>
          <a:p>
            <a:r>
              <a:rPr lang="en-US" sz="3200" dirty="0"/>
              <a:t>Scholarships</a:t>
            </a:r>
          </a:p>
          <a:p>
            <a:r>
              <a:rPr lang="en-US" sz="3200" dirty="0"/>
              <a:t>Flourishing Farmers</a:t>
            </a:r>
          </a:p>
          <a:p>
            <a:r>
              <a:rPr lang="en-US" sz="3200" dirty="0"/>
              <a:t>After School</a:t>
            </a:r>
          </a:p>
          <a:p>
            <a:r>
              <a:rPr lang="en-US" sz="3200" dirty="0"/>
              <a:t> A-Fair to Remember</a:t>
            </a:r>
          </a:p>
        </p:txBody>
      </p:sp>
      <p:pic>
        <p:nvPicPr>
          <p:cNvPr id="3074" name="Picture 2" descr="New 4-H Pledge posters - MSU Extension">
            <a:extLst>
              <a:ext uri="{FF2B5EF4-FFF2-40B4-BE49-F238E27FC236}">
                <a16:creationId xmlns:a16="http://schemas.microsoft.com/office/drawing/2014/main" id="{6EB70239-9C0C-60CA-1129-6FAB15601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25" y="1027906"/>
            <a:ext cx="3370610" cy="52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BC904361-D602-7769-D117-4133981BA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80" y="1460810"/>
            <a:ext cx="4483461" cy="1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1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7206-DC5B-D1B2-8C24-AD06F743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Review of the Fair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1868-75C6-27AB-43AD-B63E3050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142"/>
            <a:ext cx="10515600" cy="4256723"/>
          </a:xfrm>
        </p:spPr>
        <p:txBody>
          <a:bodyPr>
            <a:noAutofit/>
          </a:bodyPr>
          <a:lstStyle/>
          <a:p>
            <a:r>
              <a:rPr lang="en-US" sz="3200" dirty="0"/>
              <a:t>Photo Booth</a:t>
            </a:r>
          </a:p>
          <a:p>
            <a:r>
              <a:rPr lang="en-US" sz="3200" dirty="0"/>
              <a:t>Dorms</a:t>
            </a:r>
          </a:p>
          <a:p>
            <a:r>
              <a:rPr lang="en-US" sz="3200" dirty="0"/>
              <a:t>Cafeteria</a:t>
            </a:r>
          </a:p>
          <a:p>
            <a:r>
              <a:rPr lang="en-US" sz="3200" dirty="0"/>
              <a:t>Barn Bash and Awards</a:t>
            </a:r>
          </a:p>
          <a:p>
            <a:r>
              <a:rPr lang="en-US" sz="3200" dirty="0"/>
              <a:t>Exhibit Hall</a:t>
            </a:r>
          </a:p>
          <a:p>
            <a:r>
              <a:rPr lang="en-US" sz="3200" dirty="0"/>
              <a:t>Livestock Shows</a:t>
            </a:r>
          </a:p>
          <a:p>
            <a:endParaRPr lang="en-US" sz="3200" dirty="0"/>
          </a:p>
        </p:txBody>
      </p:sp>
      <p:pic>
        <p:nvPicPr>
          <p:cNvPr id="1026" name="Picture 2" descr="Dutchess County Fairgrounds | Rhinebeck NY">
            <a:extLst>
              <a:ext uri="{FF2B5EF4-FFF2-40B4-BE49-F238E27FC236}">
                <a16:creationId xmlns:a16="http://schemas.microsoft.com/office/drawing/2014/main" id="{62B92445-12EB-B925-1DD6-1F9D778DA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83" y="1462803"/>
            <a:ext cx="3725801" cy="37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8AE4F73B-80B8-529C-6F0A-F88E4F2C9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71" y="1462803"/>
            <a:ext cx="4435147" cy="11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8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7206-DC5B-D1B2-8C24-AD06F743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2023-2024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1868-75C6-27AB-43AD-B63E3050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942"/>
            <a:ext cx="10515600" cy="68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hlinkClick r:id="rId2"/>
              </a:rPr>
              <a:t>https://dutchesscounty4h.weebly.com/4-h-calendar.html</a:t>
            </a:r>
            <a:r>
              <a:rPr lang="en-US" sz="3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CB54B5-91B1-7E8D-1D6D-44EF0A93B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9"/>
          <a:stretch/>
        </p:blipFill>
        <p:spPr>
          <a:xfrm>
            <a:off x="838200" y="2599904"/>
            <a:ext cx="10169911" cy="3526152"/>
          </a:xfrm>
          <a:prstGeom prst="rect">
            <a:avLst/>
          </a:prstGeom>
        </p:spPr>
      </p:pic>
      <p:pic>
        <p:nvPicPr>
          <p:cNvPr id="8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B52BDFEB-0506-69E0-D1C4-434AA20B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71" y="1436994"/>
            <a:ext cx="5412736" cy="1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9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1868-75C6-27AB-43AD-B63E3050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31"/>
            <a:ext cx="8160834" cy="5067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What makes a good 4-H experience???</a:t>
            </a:r>
          </a:p>
          <a:p>
            <a:pPr lvl="1"/>
            <a:r>
              <a:rPr lang="en-US" sz="3200" dirty="0"/>
              <a:t>Safe</a:t>
            </a:r>
          </a:p>
          <a:p>
            <a:pPr lvl="1"/>
            <a:r>
              <a:rPr lang="en-US" sz="3200" dirty="0"/>
              <a:t>Fun</a:t>
            </a:r>
          </a:p>
          <a:p>
            <a:pPr lvl="1"/>
            <a:r>
              <a:rPr lang="en-US" sz="3200" dirty="0"/>
              <a:t>Educational</a:t>
            </a:r>
          </a:p>
          <a:p>
            <a:pPr lvl="1"/>
            <a:r>
              <a:rPr lang="en-US" sz="3200" dirty="0"/>
              <a:t>Supportive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Resources: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https://nys4h.org/volunteer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https://www.nys4-h.org/</a:t>
            </a:r>
            <a:r>
              <a:rPr lang="en-US" sz="3200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00B1BD-C156-4C4A-5D2C-D86C4B01111A}"/>
              </a:ext>
            </a:extLst>
          </p:cNvPr>
          <p:cNvSpPr txBox="1">
            <a:spLocks/>
          </p:cNvSpPr>
          <p:nvPr/>
        </p:nvSpPr>
        <p:spPr>
          <a:xfrm>
            <a:off x="904875" y="2815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</a:rPr>
              <a:t>CREATING THE BEST 4-H EXPERIENCE</a:t>
            </a:r>
          </a:p>
        </p:txBody>
      </p:sp>
      <p:pic>
        <p:nvPicPr>
          <p:cNvPr id="2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6FE8A826-9899-3BAC-D1F6-0C7AFE495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06" y="1289816"/>
            <a:ext cx="6820959" cy="18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een logo with a four leaf clover and white text&#10;&#10;Description automatically generated">
            <a:extLst>
              <a:ext uri="{FF2B5EF4-FFF2-40B4-BE49-F238E27FC236}">
                <a16:creationId xmlns:a16="http://schemas.microsoft.com/office/drawing/2014/main" id="{0184C8F9-B660-3C84-9D50-672D5BE150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4" b="15344"/>
          <a:stretch/>
        </p:blipFill>
        <p:spPr>
          <a:xfrm>
            <a:off x="8414114" y="4382430"/>
            <a:ext cx="2966170" cy="18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6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7206-DC5B-D1B2-8C24-AD06F743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1228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Membership and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1868-75C6-27AB-43AD-B63E3050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8320"/>
            <a:ext cx="10515600" cy="4378643"/>
          </a:xfrm>
        </p:spPr>
        <p:txBody>
          <a:bodyPr>
            <a:noAutofit/>
          </a:bodyPr>
          <a:lstStyle/>
          <a:p>
            <a:r>
              <a:rPr lang="en-US" sz="3600" dirty="0"/>
              <a:t>   Interest from perspective members</a:t>
            </a:r>
          </a:p>
          <a:p>
            <a:pPr lvl="1"/>
            <a:r>
              <a:rPr lang="en-US" sz="2600" i="1" dirty="0">
                <a:solidFill>
                  <a:srgbClr val="00B050"/>
                </a:solidFill>
              </a:rPr>
              <a:t>How a waitlist might work</a:t>
            </a:r>
          </a:p>
          <a:p>
            <a:r>
              <a:rPr lang="en-US" sz="3600" dirty="0"/>
              <a:t>   Re-enrolling member deadline: January 1, 2024</a:t>
            </a:r>
          </a:p>
          <a:p>
            <a:pPr lvl="1"/>
            <a:r>
              <a:rPr lang="en-US" sz="2600" dirty="0"/>
              <a:t>   </a:t>
            </a:r>
            <a:r>
              <a:rPr lang="en-US" sz="2600" i="1" dirty="0">
                <a:solidFill>
                  <a:srgbClr val="00B050"/>
                </a:solidFill>
              </a:rPr>
              <a:t>Can enroll after but $50 late fee and not fair-eligible</a:t>
            </a:r>
          </a:p>
          <a:p>
            <a:r>
              <a:rPr lang="en-US" sz="3600" dirty="0"/>
              <a:t>   New member deadline: April 1, 2024</a:t>
            </a:r>
          </a:p>
          <a:p>
            <a:pPr lvl="1"/>
            <a:r>
              <a:rPr lang="en-US" sz="2600" i="1" dirty="0">
                <a:solidFill>
                  <a:srgbClr val="00B050"/>
                </a:solidFill>
              </a:rPr>
              <a:t>Can enroll if clubs want to accept them but not fair-eligible</a:t>
            </a:r>
          </a:p>
          <a:p>
            <a:r>
              <a:rPr lang="en-US" sz="3600" dirty="0"/>
              <a:t>   Independent members or projects:</a:t>
            </a:r>
          </a:p>
          <a:p>
            <a:pPr lvl="1"/>
            <a:r>
              <a:rPr lang="en-US" sz="2600" i="1" dirty="0">
                <a:solidFill>
                  <a:srgbClr val="00B050"/>
                </a:solidFill>
              </a:rPr>
              <a:t>Not offering new opportunities if there is a club(s) with space available</a:t>
            </a:r>
          </a:p>
          <a:p>
            <a:endParaRPr lang="en-US" sz="3600" dirty="0"/>
          </a:p>
        </p:txBody>
      </p:sp>
      <p:pic>
        <p:nvPicPr>
          <p:cNvPr id="4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96644DF7-FB7A-CB3B-D582-76A11D0A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463497"/>
            <a:ext cx="7096022" cy="1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een four leaf clover with white letters&#10;&#10;Description automatically generated">
            <a:extLst>
              <a:ext uri="{FF2B5EF4-FFF2-40B4-BE49-F238E27FC236}">
                <a16:creationId xmlns:a16="http://schemas.microsoft.com/office/drawing/2014/main" id="{D4AB3E96-7B41-FD8A-ED28-2AD720EEA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10" y="539134"/>
            <a:ext cx="1781190" cy="18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8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7206-DC5B-D1B2-8C24-AD06F743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Volunteer Personal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1868-75C6-27AB-43AD-B63E3050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162"/>
            <a:ext cx="10629900" cy="4247802"/>
          </a:xfrm>
        </p:spPr>
        <p:txBody>
          <a:bodyPr>
            <a:noAutofit/>
          </a:bodyPr>
          <a:lstStyle/>
          <a:p>
            <a:r>
              <a:rPr lang="en-US" sz="3600" dirty="0"/>
              <a:t>  Enroll as Leaders or Volunteers (dedicated email)</a:t>
            </a:r>
          </a:p>
          <a:p>
            <a:r>
              <a:rPr lang="en-US" sz="3600" dirty="0"/>
              <a:t>  Code of Conduct and releases</a:t>
            </a:r>
          </a:p>
          <a:p>
            <a:r>
              <a:rPr lang="en-US" sz="3600" dirty="0"/>
              <a:t>  Sexual Harassment Training</a:t>
            </a:r>
          </a:p>
          <a:p>
            <a:r>
              <a:rPr lang="en-US" sz="3600" dirty="0"/>
              <a:t>  Background checks (every 3 years)</a:t>
            </a:r>
          </a:p>
          <a:p>
            <a:r>
              <a:rPr lang="en-US" sz="3600" dirty="0"/>
              <a:t>   MVR checks if needed</a:t>
            </a:r>
          </a:p>
          <a:p>
            <a:r>
              <a:rPr lang="en-US" sz="3600" dirty="0"/>
              <a:t>   Responsive and Communicative</a:t>
            </a:r>
          </a:p>
          <a:p>
            <a:r>
              <a:rPr lang="en-US" sz="3600" dirty="0"/>
              <a:t>   Meet 4-H Expectations</a:t>
            </a:r>
          </a:p>
        </p:txBody>
      </p:sp>
      <p:pic>
        <p:nvPicPr>
          <p:cNvPr id="5" name="Picture 2" descr="62,302 Thick Wavy Lines Images, Stock Photos &amp; Vectors | Shutterstock">
            <a:extLst>
              <a:ext uri="{FF2B5EF4-FFF2-40B4-BE49-F238E27FC236}">
                <a16:creationId xmlns:a16="http://schemas.microsoft.com/office/drawing/2014/main" id="{271FB961-8155-3112-CD34-5605B2F4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71" y="1462802"/>
            <a:ext cx="8631851" cy="22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ust do, May do, Homework, and Objectives Posters | Teaching classroom  management, Teacher organization, Teaching classroom">
            <a:extLst>
              <a:ext uri="{FF2B5EF4-FFF2-40B4-BE49-F238E27FC236}">
                <a16:creationId xmlns:a16="http://schemas.microsoft.com/office/drawing/2014/main" id="{2B5095B1-4B32-3D56-62D4-8FB459AE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947" y="3605214"/>
            <a:ext cx="3333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8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7772</TotalTime>
  <Words>592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CCEDC Fall Leaders  Forum</vt:lpstr>
      <vt:lpstr>Fall 4-H Leader Forum Topics</vt:lpstr>
      <vt:lpstr>Savanna Burke: 4-H Program Co-ordinator</vt:lpstr>
      <vt:lpstr>HIGHLIGHTS</vt:lpstr>
      <vt:lpstr>Review of the Fair</vt:lpstr>
      <vt:lpstr>2023-2024 Calendar</vt:lpstr>
      <vt:lpstr>PowerPoint Presentation</vt:lpstr>
      <vt:lpstr>Membership and Enrollment</vt:lpstr>
      <vt:lpstr>Volunteer Personal Requirements</vt:lpstr>
      <vt:lpstr>Club-Related Requirements</vt:lpstr>
      <vt:lpstr>Sponsoring/Leasing Animals</vt:lpstr>
      <vt:lpstr>THE 4-H A-FAIR TO REMEMBER</vt:lpstr>
      <vt:lpstr>2024 A-FAIR TO REMEMBER</vt:lpstr>
      <vt:lpstr>Other Business and Questions</vt:lpstr>
      <vt:lpstr>Sexual Harassment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CCEDC Fall Leaders Forum</dc:title>
  <dc:creator>Jane Rodd</dc:creator>
  <cp:lastModifiedBy>Jane Rodd</cp:lastModifiedBy>
  <cp:revision>109</cp:revision>
  <cp:lastPrinted>2019-10-10T22:24:30Z</cp:lastPrinted>
  <dcterms:created xsi:type="dcterms:W3CDTF">2018-10-02T11:13:48Z</dcterms:created>
  <dcterms:modified xsi:type="dcterms:W3CDTF">2023-10-14T11:48:14Z</dcterms:modified>
</cp:coreProperties>
</file>